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slide+xml" PartName="/ppt/slides/slide152.xml"/>
  <Override ContentType="application/vnd.openxmlformats-officedocument.presentationml.slide+xml" PartName="/ppt/slides/slide153.xml"/>
  <Override ContentType="application/vnd.openxmlformats-officedocument.presentationml.slide+xml" PartName="/ppt/slides/slide154.xml"/>
  <Override ContentType="application/vnd.openxmlformats-officedocument.presentationml.slide+xml" PartName="/ppt/slides/slide155.xml"/>
  <Override ContentType="application/vnd.openxmlformats-officedocument.presentationml.slide+xml" PartName="/ppt/slides/slide156.xml"/>
  <Override ContentType="application/vnd.openxmlformats-officedocument.presentationml.slide+xml" PartName="/ppt/slides/slide157.xml"/>
  <Override ContentType="application/vnd.openxmlformats-officedocument.presentationml.slide+xml" PartName="/ppt/slides/slide158.xml"/>
  <Override ContentType="application/vnd.openxmlformats-officedocument.presentationml.slide+xml" PartName="/ppt/slides/slide159.xml"/>
  <Override ContentType="application/vnd.openxmlformats-officedocument.presentationml.slide+xml" PartName="/ppt/slides/slide160.xml"/>
  <Override ContentType="application/vnd.openxmlformats-officedocument.presentationml.slide+xml" PartName="/ppt/slides/slide161.xml"/>
  <Override ContentType="application/vnd.openxmlformats-officedocument.presentationml.slide+xml" PartName="/ppt/slides/slide162.xml"/>
  <Override ContentType="application/vnd.openxmlformats-officedocument.presentationml.slide+xml" PartName="/ppt/slides/slide163.xml"/>
  <Override ContentType="application/vnd.openxmlformats-officedocument.presentationml.slide+xml" PartName="/ppt/slides/slide164.xml"/>
  <Override ContentType="application/vnd.openxmlformats-officedocument.presentationml.slide+xml" PartName="/ppt/slides/slide165.xml"/>
  <Override ContentType="application/vnd.openxmlformats-officedocument.presentationml.slide+xml" PartName="/ppt/slides/slide166.xml"/>
  <Override ContentType="application/vnd.openxmlformats-officedocument.presentationml.slide+xml" PartName="/ppt/slides/slide167.xml"/>
  <Override ContentType="application/vnd.openxmlformats-officedocument.presentationml.slide+xml" PartName="/ppt/slides/slide168.xml"/>
  <Override ContentType="application/vnd.openxmlformats-officedocument.presentationml.slide+xml" PartName="/ppt/slides/slide169.xml"/>
  <Override ContentType="application/vnd.openxmlformats-officedocument.presentationml.slide+xml" PartName="/ppt/slides/slide170.xml"/>
  <Override ContentType="application/vnd.openxmlformats-officedocument.presentationml.slide+xml" PartName="/ppt/slides/slide171.xml"/>
  <Override ContentType="application/vnd.openxmlformats-officedocument.presentationml.slide+xml" PartName="/ppt/slides/slide172.xml"/>
  <Override ContentType="application/vnd.openxmlformats-officedocument.presentationml.slide+xml" PartName="/ppt/slides/slide173.xml"/>
  <Override ContentType="application/vnd.openxmlformats-officedocument.presentationml.slide+xml" PartName="/ppt/slides/slide174.xml"/>
  <Override ContentType="application/vnd.openxmlformats-officedocument.presentationml.slide+xml" PartName="/ppt/slides/slide175.xml"/>
  <Override ContentType="application/vnd.openxmlformats-officedocument.presentationml.slide+xml" PartName="/ppt/slides/slide176.xml"/>
  <Override ContentType="application/vnd.openxmlformats-officedocument.presentationml.slide+xml" PartName="/ppt/slides/slide177.xml"/>
  <Override ContentType="application/vnd.openxmlformats-officedocument.presentationml.slide+xml" PartName="/ppt/slides/slide178.xml"/>
  <Override ContentType="application/vnd.openxmlformats-officedocument.presentationml.slide+xml" PartName="/ppt/slides/slide179.xml"/>
  <Override ContentType="application/vnd.openxmlformats-officedocument.presentationml.slide+xml" PartName="/ppt/slides/slide180.xml"/>
  <Override ContentType="application/vnd.openxmlformats-officedocument.presentationml.slide+xml" PartName="/ppt/slides/slide181.xml"/>
  <Override ContentType="application/vnd.openxmlformats-officedocument.presentationml.slide+xml" PartName="/ppt/slides/slide182.xml"/>
  <Override ContentType="application/vnd.openxmlformats-officedocument.presentationml.slide+xml" PartName="/ppt/slides/slide183.xml"/>
  <Override ContentType="application/vnd.openxmlformats-officedocument.presentationml.slide+xml" PartName="/ppt/slides/slide184.xml"/>
  <Override ContentType="application/vnd.openxmlformats-officedocument.presentationml.slide+xml" PartName="/ppt/slides/slide185.xml"/>
  <Override ContentType="application/vnd.openxmlformats-officedocument.presentationml.slide+xml" PartName="/ppt/slides/slide186.xml"/>
  <Override ContentType="application/vnd.openxmlformats-officedocument.presentationml.slide+xml" PartName="/ppt/slides/slide187.xml"/>
  <Override ContentType="application/vnd.openxmlformats-officedocument.presentationml.slide+xml" PartName="/ppt/slides/slide188.xml"/>
  <Override ContentType="application/vnd.openxmlformats-officedocument.presentationml.slide+xml" PartName="/ppt/slides/slide18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Lst>
  <p:sldSz cx="18288000" cy="10287000"/>
  <p:notesSz cx="6858000" cy="9144000"/>
  <p:embeddedFontLst>
    <p:embeddedFont>
      <p:font typeface="Poppins" charset="1" panose="00000500000000000000"/>
      <p:regular r:id="rId195"/>
    </p:embeddedFont>
    <p:embeddedFont>
      <p:font typeface="Canva Sans Bold" charset="1" panose="020B0803030501040103"/>
      <p:regular r:id="rId196"/>
    </p:embeddedFont>
    <p:embeddedFont>
      <p:font typeface="Barlow Bold" charset="1" panose="00000800000000000000"/>
      <p:regular r:id="rId197"/>
    </p:embeddedFont>
    <p:embeddedFont>
      <p:font typeface="Barlow Heavy" charset="1" panose="00000A00000000000000"/>
      <p:regular r:id="rId198"/>
    </p:embeddedFont>
    <p:embeddedFont>
      <p:font typeface="Barlow Ultra-Bold" charset="1" panose="00000900000000000000"/>
      <p:regular r:id="rId199"/>
    </p:embeddedFont>
    <p:embeddedFont>
      <p:font typeface="Fira Code Bold" charset="1" panose="020B0809050000020004"/>
      <p:regular r:id="rId200"/>
    </p:embeddedFont>
    <p:embeddedFont>
      <p:font typeface="Canva Sans Bold Italics" charset="1" panose="020B0803030501040103"/>
      <p:regular r:id="rId201"/>
    </p:embeddedFont>
    <p:embeddedFont>
      <p:font typeface="Fira Code" charset="1" panose="020B0809050000020004"/>
      <p:regular r:id="rId202"/>
    </p:embeddedFont>
    <p:embeddedFont>
      <p:font typeface="Canva Sans" charset="1" panose="020B0503030501040103"/>
      <p:regular r:id="rId203"/>
    </p:embeddedFont>
    <p:embeddedFont>
      <p:font typeface="Arimo" charset="1" panose="020B0604020202020204"/>
      <p:regular r:id="rId2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slides/slide124.xml" Type="http://schemas.openxmlformats.org/officeDocument/2006/relationships/slide"/><Relationship Id="rId13" Target="slides/slide8.xml" Type="http://schemas.openxmlformats.org/officeDocument/2006/relationships/slide"/><Relationship Id="rId130" Target="slides/slide125.xml" Type="http://schemas.openxmlformats.org/officeDocument/2006/relationships/slide"/><Relationship Id="rId131" Target="slides/slide126.xml" Type="http://schemas.openxmlformats.org/officeDocument/2006/relationships/slide"/><Relationship Id="rId132" Target="slides/slide127.xml" Type="http://schemas.openxmlformats.org/officeDocument/2006/relationships/slide"/><Relationship Id="rId133" Target="slides/slide128.xml" Type="http://schemas.openxmlformats.org/officeDocument/2006/relationships/slide"/><Relationship Id="rId134" Target="slides/slide129.xml" Type="http://schemas.openxmlformats.org/officeDocument/2006/relationships/slide"/><Relationship Id="rId135" Target="slides/slide130.xml" Type="http://schemas.openxmlformats.org/officeDocument/2006/relationships/slide"/><Relationship Id="rId136" Target="slides/slide131.xml" Type="http://schemas.openxmlformats.org/officeDocument/2006/relationships/slide"/><Relationship Id="rId137" Target="slides/slide132.xml" Type="http://schemas.openxmlformats.org/officeDocument/2006/relationships/slide"/><Relationship Id="rId138" Target="slides/slide133.xml" Type="http://schemas.openxmlformats.org/officeDocument/2006/relationships/slide"/><Relationship Id="rId139" Target="slides/slide134.xml" Type="http://schemas.openxmlformats.org/officeDocument/2006/relationships/slide"/><Relationship Id="rId14" Target="slides/slide9.xml" Type="http://schemas.openxmlformats.org/officeDocument/2006/relationships/slide"/><Relationship Id="rId140" Target="slides/slide135.xml" Type="http://schemas.openxmlformats.org/officeDocument/2006/relationships/slide"/><Relationship Id="rId141" Target="slides/slide136.xml" Type="http://schemas.openxmlformats.org/officeDocument/2006/relationships/slide"/><Relationship Id="rId142" Target="slides/slide137.xml" Type="http://schemas.openxmlformats.org/officeDocument/2006/relationships/slide"/><Relationship Id="rId143" Target="slides/slide138.xml" Type="http://schemas.openxmlformats.org/officeDocument/2006/relationships/slide"/><Relationship Id="rId144" Target="slides/slide139.xml" Type="http://schemas.openxmlformats.org/officeDocument/2006/relationships/slide"/><Relationship Id="rId145" Target="slides/slide140.xml" Type="http://schemas.openxmlformats.org/officeDocument/2006/relationships/slide"/><Relationship Id="rId146" Target="slides/slide141.xml" Type="http://schemas.openxmlformats.org/officeDocument/2006/relationships/slide"/><Relationship Id="rId147" Target="slides/slide142.xml" Type="http://schemas.openxmlformats.org/officeDocument/2006/relationships/slide"/><Relationship Id="rId148" Target="slides/slide143.xml" Type="http://schemas.openxmlformats.org/officeDocument/2006/relationships/slide"/><Relationship Id="rId149" Target="slides/slide144.xml" Type="http://schemas.openxmlformats.org/officeDocument/2006/relationships/slide"/><Relationship Id="rId15" Target="slides/slide10.xml" Type="http://schemas.openxmlformats.org/officeDocument/2006/relationships/slide"/><Relationship Id="rId150" Target="slides/slide145.xml" Type="http://schemas.openxmlformats.org/officeDocument/2006/relationships/slide"/><Relationship Id="rId151" Target="slides/slide146.xml" Type="http://schemas.openxmlformats.org/officeDocument/2006/relationships/slide"/><Relationship Id="rId152" Target="slides/slide147.xml" Type="http://schemas.openxmlformats.org/officeDocument/2006/relationships/slide"/><Relationship Id="rId153" Target="slides/slide148.xml" Type="http://schemas.openxmlformats.org/officeDocument/2006/relationships/slide"/><Relationship Id="rId154" Target="slides/slide149.xml" Type="http://schemas.openxmlformats.org/officeDocument/2006/relationships/slide"/><Relationship Id="rId155" Target="slides/slide150.xml" Type="http://schemas.openxmlformats.org/officeDocument/2006/relationships/slide"/><Relationship Id="rId156" Target="slides/slide151.xml" Type="http://schemas.openxmlformats.org/officeDocument/2006/relationships/slide"/><Relationship Id="rId157" Target="slides/slide152.xml" Type="http://schemas.openxmlformats.org/officeDocument/2006/relationships/slide"/><Relationship Id="rId158" Target="slides/slide153.xml" Type="http://schemas.openxmlformats.org/officeDocument/2006/relationships/slide"/><Relationship Id="rId159" Target="slides/slide154.xml" Type="http://schemas.openxmlformats.org/officeDocument/2006/relationships/slide"/><Relationship Id="rId16" Target="slides/slide11.xml" Type="http://schemas.openxmlformats.org/officeDocument/2006/relationships/slide"/><Relationship Id="rId160" Target="slides/slide155.xml" Type="http://schemas.openxmlformats.org/officeDocument/2006/relationships/slide"/><Relationship Id="rId161" Target="slides/slide156.xml" Type="http://schemas.openxmlformats.org/officeDocument/2006/relationships/slide"/><Relationship Id="rId162" Target="slides/slide157.xml" Type="http://schemas.openxmlformats.org/officeDocument/2006/relationships/slide"/><Relationship Id="rId163" Target="slides/slide158.xml" Type="http://schemas.openxmlformats.org/officeDocument/2006/relationships/slide"/><Relationship Id="rId164" Target="slides/slide159.xml" Type="http://schemas.openxmlformats.org/officeDocument/2006/relationships/slide"/><Relationship Id="rId165" Target="slides/slide160.xml" Type="http://schemas.openxmlformats.org/officeDocument/2006/relationships/slide"/><Relationship Id="rId166" Target="slides/slide161.xml" Type="http://schemas.openxmlformats.org/officeDocument/2006/relationships/slide"/><Relationship Id="rId167" Target="slides/slide162.xml" Type="http://schemas.openxmlformats.org/officeDocument/2006/relationships/slide"/><Relationship Id="rId168" Target="slides/slide163.xml" Type="http://schemas.openxmlformats.org/officeDocument/2006/relationships/slide"/><Relationship Id="rId169" Target="slides/slide164.xml" Type="http://schemas.openxmlformats.org/officeDocument/2006/relationships/slide"/><Relationship Id="rId17" Target="slides/slide12.xml" Type="http://schemas.openxmlformats.org/officeDocument/2006/relationships/slide"/><Relationship Id="rId170" Target="slides/slide165.xml" Type="http://schemas.openxmlformats.org/officeDocument/2006/relationships/slide"/><Relationship Id="rId171" Target="slides/slide166.xml" Type="http://schemas.openxmlformats.org/officeDocument/2006/relationships/slide"/><Relationship Id="rId172" Target="slides/slide167.xml" Type="http://schemas.openxmlformats.org/officeDocument/2006/relationships/slide"/><Relationship Id="rId173" Target="slides/slide168.xml" Type="http://schemas.openxmlformats.org/officeDocument/2006/relationships/slide"/><Relationship Id="rId174" Target="slides/slide169.xml" Type="http://schemas.openxmlformats.org/officeDocument/2006/relationships/slide"/><Relationship Id="rId175" Target="slides/slide170.xml" Type="http://schemas.openxmlformats.org/officeDocument/2006/relationships/slide"/><Relationship Id="rId176" Target="slides/slide171.xml" Type="http://schemas.openxmlformats.org/officeDocument/2006/relationships/slide"/><Relationship Id="rId177" Target="slides/slide172.xml" Type="http://schemas.openxmlformats.org/officeDocument/2006/relationships/slide"/><Relationship Id="rId178" Target="slides/slide173.xml" Type="http://schemas.openxmlformats.org/officeDocument/2006/relationships/slide"/><Relationship Id="rId179" Target="slides/slide174.xml" Type="http://schemas.openxmlformats.org/officeDocument/2006/relationships/slide"/><Relationship Id="rId18" Target="slides/slide13.xml" Type="http://schemas.openxmlformats.org/officeDocument/2006/relationships/slide"/><Relationship Id="rId180" Target="slides/slide175.xml" Type="http://schemas.openxmlformats.org/officeDocument/2006/relationships/slide"/><Relationship Id="rId181" Target="slides/slide176.xml" Type="http://schemas.openxmlformats.org/officeDocument/2006/relationships/slide"/><Relationship Id="rId182" Target="slides/slide177.xml" Type="http://schemas.openxmlformats.org/officeDocument/2006/relationships/slide"/><Relationship Id="rId183" Target="slides/slide178.xml" Type="http://schemas.openxmlformats.org/officeDocument/2006/relationships/slide"/><Relationship Id="rId184" Target="slides/slide179.xml" Type="http://schemas.openxmlformats.org/officeDocument/2006/relationships/slide"/><Relationship Id="rId185" Target="slides/slide180.xml" Type="http://schemas.openxmlformats.org/officeDocument/2006/relationships/slide"/><Relationship Id="rId186" Target="slides/slide181.xml" Type="http://schemas.openxmlformats.org/officeDocument/2006/relationships/slide"/><Relationship Id="rId187" Target="slides/slide182.xml" Type="http://schemas.openxmlformats.org/officeDocument/2006/relationships/slide"/><Relationship Id="rId188" Target="slides/slide183.xml" Type="http://schemas.openxmlformats.org/officeDocument/2006/relationships/slide"/><Relationship Id="rId189" Target="slides/slide184.xml" Type="http://schemas.openxmlformats.org/officeDocument/2006/relationships/slide"/><Relationship Id="rId19" Target="slides/slide14.xml" Type="http://schemas.openxmlformats.org/officeDocument/2006/relationships/slide"/><Relationship Id="rId190" Target="slides/slide185.xml" Type="http://schemas.openxmlformats.org/officeDocument/2006/relationships/slide"/><Relationship Id="rId191" Target="slides/slide186.xml" Type="http://schemas.openxmlformats.org/officeDocument/2006/relationships/slide"/><Relationship Id="rId192" Target="slides/slide187.xml" Type="http://schemas.openxmlformats.org/officeDocument/2006/relationships/slide"/><Relationship Id="rId193" Target="slides/slide188.xml" Type="http://schemas.openxmlformats.org/officeDocument/2006/relationships/slide"/><Relationship Id="rId194" Target="slides/slide189.xml" Type="http://schemas.openxmlformats.org/officeDocument/2006/relationships/slide"/><Relationship Id="rId195" Target="fonts/font195.fntdata" Type="http://schemas.openxmlformats.org/officeDocument/2006/relationships/font"/><Relationship Id="rId196" Target="fonts/font196.fntdata" Type="http://schemas.openxmlformats.org/officeDocument/2006/relationships/font"/><Relationship Id="rId197" Target="fonts/font197.fntdata" Type="http://schemas.openxmlformats.org/officeDocument/2006/relationships/font"/><Relationship Id="rId198" Target="fonts/font198.fntdata" Type="http://schemas.openxmlformats.org/officeDocument/2006/relationships/font"/><Relationship Id="rId199" Target="fonts/font199.fntdata" Type="http://schemas.openxmlformats.org/officeDocument/2006/relationships/font"/><Relationship Id="rId2" Target="presProps.xml" Type="http://schemas.openxmlformats.org/officeDocument/2006/relationships/presProps"/><Relationship Id="rId20" Target="slides/slide15.xml" Type="http://schemas.openxmlformats.org/officeDocument/2006/relationships/slide"/><Relationship Id="rId200" Target="fonts/font200.fntdata" Type="http://schemas.openxmlformats.org/officeDocument/2006/relationships/font"/><Relationship Id="rId201" Target="fonts/font201.fntdata" Type="http://schemas.openxmlformats.org/officeDocument/2006/relationships/font"/><Relationship Id="rId202" Target="fonts/font202.fntdata" Type="http://schemas.openxmlformats.org/officeDocument/2006/relationships/font"/><Relationship Id="rId203" Target="fonts/font203.fntdata" Type="http://schemas.openxmlformats.org/officeDocument/2006/relationships/font"/><Relationship Id="rId204" Target="fonts/font204.fntdata" Type="http://schemas.openxmlformats.org/officeDocument/2006/relationships/font"/><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mongodb.com/docs/manual/reference/operator/aggregation/#arithmetic-expression-operators" TargetMode="External" Type="http://schemas.openxmlformats.org/officeDocument/2006/relationships/hyperlink"/></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mongodb.com/docs/manual/reference/operator/aggregation/#conditional-expression-operators" TargetMode="External" Type="http://schemas.openxmlformats.org/officeDocument/2006/relationships/hyperlink"/></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mongodb.com/docs/manual/reference/operator/aggregation/#date-expression-operators" TargetMode="External" Type="http://schemas.openxmlformats.org/officeDocument/2006/relationships/hyperlink"/></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mongodb.com/docs/manual/reference/aggregation-variables/#system-variables" TargetMode="External" Type="http://schemas.openxmlformats.org/officeDocument/2006/relationships/hyperlink"/></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0.pn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1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1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1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s>
</file>

<file path=ppt/slides/_rels/slide1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s>
</file>

<file path=ppt/slides/_rels/slide1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s>
</file>

<file path=ppt/slides/_rels/slide1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1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1.png" Type="http://schemas.openxmlformats.org/officeDocument/2006/relationships/image"/></Relationships>
</file>

<file path=ppt/slides/_rels/slide1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2.png" Type="http://schemas.openxmlformats.org/officeDocument/2006/relationships/image"/></Relationships>
</file>

<file path=ppt/slides/_rels/slide1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svg" Type="http://schemas.openxmlformats.org/officeDocument/2006/relationships/image"/></Relationships>
</file>

<file path=ppt/slides/_rels/slide1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6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6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gif" Type="http://schemas.openxmlformats.org/officeDocument/2006/relationships/image"/><Relationship Id="rId4" Target="../media/image10.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gif"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6.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51.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mongodb.com/docs/manual/reference/operator/aggregation/#string-expression-operators" TargetMode="External" Type="http://schemas.openxmlformats.org/officeDocument/2006/relationships/hyperlink"/></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607952"/>
            <a:ext cx="2993353" cy="870896"/>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7" id="7"/>
          <p:cNvGrpSpPr/>
          <p:nvPr/>
        </p:nvGrpSpPr>
        <p:grpSpPr>
          <a:xfrm rot="0">
            <a:off x="578910" y="3089717"/>
            <a:ext cx="4177570" cy="417757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2"/>
            </a:solidFill>
          </p:spPr>
        </p:sp>
      </p:grpSp>
      <p:grpSp>
        <p:nvGrpSpPr>
          <p:cNvPr name="Group 9" id="9"/>
          <p:cNvGrpSpPr/>
          <p:nvPr/>
        </p:nvGrpSpPr>
        <p:grpSpPr>
          <a:xfrm rot="0">
            <a:off x="4756480" y="3568948"/>
            <a:ext cx="8578862" cy="3086100"/>
            <a:chOff x="0" y="0"/>
            <a:chExt cx="2259453" cy="812800"/>
          </a:xfrm>
        </p:grpSpPr>
        <p:sp>
          <p:nvSpPr>
            <p:cNvPr name="Freeform 10" id="10"/>
            <p:cNvSpPr/>
            <p:nvPr/>
          </p:nvSpPr>
          <p:spPr>
            <a:xfrm flipH="false" flipV="false" rot="0">
              <a:off x="0" y="0"/>
              <a:ext cx="2259453" cy="812800"/>
            </a:xfrm>
            <a:custGeom>
              <a:avLst/>
              <a:gdLst/>
              <a:ahLst/>
              <a:cxnLst/>
              <a:rect r="r" b="b" t="t" l="l"/>
              <a:pathLst>
                <a:path h="812800" w="2259453">
                  <a:moveTo>
                    <a:pt x="46025" y="0"/>
                  </a:moveTo>
                  <a:lnTo>
                    <a:pt x="2213429" y="0"/>
                  </a:lnTo>
                  <a:cubicBezTo>
                    <a:pt x="2225635" y="0"/>
                    <a:pt x="2237342" y="4849"/>
                    <a:pt x="2245973" y="13480"/>
                  </a:cubicBezTo>
                  <a:cubicBezTo>
                    <a:pt x="2254604" y="22112"/>
                    <a:pt x="2259453" y="33818"/>
                    <a:pt x="2259453" y="46025"/>
                  </a:cubicBezTo>
                  <a:lnTo>
                    <a:pt x="2259453" y="766775"/>
                  </a:lnTo>
                  <a:cubicBezTo>
                    <a:pt x="2259453" y="778982"/>
                    <a:pt x="2254604" y="790688"/>
                    <a:pt x="2245973" y="799320"/>
                  </a:cubicBezTo>
                  <a:cubicBezTo>
                    <a:pt x="2237342" y="807951"/>
                    <a:pt x="2225635" y="812800"/>
                    <a:pt x="2213429" y="812800"/>
                  </a:cubicBezTo>
                  <a:lnTo>
                    <a:pt x="46025" y="812800"/>
                  </a:lnTo>
                  <a:cubicBezTo>
                    <a:pt x="33818" y="812800"/>
                    <a:pt x="22112" y="807951"/>
                    <a:pt x="13480" y="799320"/>
                  </a:cubicBezTo>
                  <a:cubicBezTo>
                    <a:pt x="4849" y="790688"/>
                    <a:pt x="0" y="778982"/>
                    <a:pt x="0" y="766775"/>
                  </a:cubicBezTo>
                  <a:lnTo>
                    <a:pt x="0" y="46025"/>
                  </a:lnTo>
                  <a:cubicBezTo>
                    <a:pt x="0" y="33818"/>
                    <a:pt x="4849" y="22112"/>
                    <a:pt x="13480" y="13480"/>
                  </a:cubicBezTo>
                  <a:cubicBezTo>
                    <a:pt x="22112" y="4849"/>
                    <a:pt x="33818" y="0"/>
                    <a:pt x="46025" y="0"/>
                  </a:cubicBezTo>
                  <a:close/>
                </a:path>
              </a:pathLst>
            </a:custGeom>
            <a:solidFill>
              <a:srgbClr val="000000"/>
            </a:solidFill>
          </p:spPr>
        </p:sp>
        <p:sp>
          <p:nvSpPr>
            <p:cNvPr name="TextBox 11" id="11"/>
            <p:cNvSpPr txBox="true"/>
            <p:nvPr/>
          </p:nvSpPr>
          <p:spPr>
            <a:xfrm>
              <a:off x="0" y="-66675"/>
              <a:ext cx="2259453" cy="879475"/>
            </a:xfrm>
            <a:prstGeom prst="rect">
              <a:avLst/>
            </a:prstGeom>
          </p:spPr>
          <p:txBody>
            <a:bodyPr anchor="ctr" rtlCol="false" tIns="50800" lIns="50800" bIns="50800" rIns="50800"/>
            <a:lstStyle/>
            <a:p>
              <a:pPr algn="ctr">
                <a:lnSpc>
                  <a:spcPts val="3196"/>
                </a:lnSpc>
              </a:pPr>
            </a:p>
          </p:txBody>
        </p:sp>
      </p:grpSp>
      <p:sp>
        <p:nvSpPr>
          <p:cNvPr name="Freeform 12" id="12"/>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045754" y="7646573"/>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2003530" y="3404806"/>
            <a:ext cx="1930215" cy="4114800"/>
          </a:xfrm>
          <a:custGeom>
            <a:avLst/>
            <a:gdLst/>
            <a:ahLst/>
            <a:cxnLst/>
            <a:rect r="r" b="b" t="t" l="l"/>
            <a:pathLst>
              <a:path h="4114800" w="1930215">
                <a:moveTo>
                  <a:pt x="0" y="0"/>
                </a:moveTo>
                <a:lnTo>
                  <a:pt x="1930215" y="0"/>
                </a:lnTo>
                <a:lnTo>
                  <a:pt x="193021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623114" y="315677"/>
            <a:ext cx="19299059" cy="10071964"/>
          </a:xfrm>
          <a:custGeom>
            <a:avLst/>
            <a:gdLst/>
            <a:ahLst/>
            <a:cxnLst/>
            <a:rect r="r" b="b" t="t" l="l"/>
            <a:pathLst>
              <a:path h="10071964" w="19299059">
                <a:moveTo>
                  <a:pt x="0" y="0"/>
                </a:moveTo>
                <a:lnTo>
                  <a:pt x="19299059" y="0"/>
                </a:lnTo>
                <a:lnTo>
                  <a:pt x="19299059" y="10071964"/>
                </a:lnTo>
                <a:lnTo>
                  <a:pt x="0" y="10071964"/>
                </a:lnTo>
                <a:lnTo>
                  <a:pt x="0" y="0"/>
                </a:lnTo>
                <a:close/>
              </a:path>
            </a:pathLst>
          </a:custGeom>
          <a:blipFill>
            <a:blip r:embed="rId9"/>
            <a:stretch>
              <a:fillRect l="-5407" t="0" r="0" b="0"/>
            </a:stretch>
          </a:blipFill>
        </p:spPr>
      </p:sp>
      <p:sp>
        <p:nvSpPr>
          <p:cNvPr name="TextBox 16" id="16"/>
          <p:cNvSpPr txBox="true"/>
          <p:nvPr/>
        </p:nvSpPr>
        <p:spPr>
          <a:xfrm rot="0">
            <a:off x="1028700" y="736706"/>
            <a:ext cx="2320803" cy="507788"/>
          </a:xfrm>
          <a:prstGeom prst="rect">
            <a:avLst/>
          </a:prstGeom>
        </p:spPr>
        <p:txBody>
          <a:bodyPr anchor="t" rtlCol="false" tIns="0" lIns="0" bIns="0" rIns="0">
            <a:spAutoFit/>
          </a:bodyPr>
          <a:lstStyle/>
          <a:p>
            <a:pPr algn="l">
              <a:lnSpc>
                <a:spcPts val="4036"/>
              </a:lnSpc>
              <a:spcBef>
                <a:spcPct val="0"/>
              </a:spcBef>
            </a:pPr>
            <a:r>
              <a:rPr lang="en-US" sz="2883">
                <a:solidFill>
                  <a:srgbClr val="FFFFFF"/>
                </a:solidFill>
                <a:latin typeface="Poppins"/>
                <a:ea typeface="Poppins"/>
                <a:cs typeface="Poppins"/>
                <a:sym typeface="Poppins"/>
              </a:rPr>
              <a:t>MPRASHANT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8132523" y="826858"/>
            <a:ext cx="2022955" cy="2022955"/>
          </a:xfrm>
          <a:custGeom>
            <a:avLst/>
            <a:gdLst/>
            <a:ahLst/>
            <a:cxnLst/>
            <a:rect r="r" b="b" t="t" l="l"/>
            <a:pathLst>
              <a:path h="2022955" w="2022955">
                <a:moveTo>
                  <a:pt x="0" y="0"/>
                </a:moveTo>
                <a:lnTo>
                  <a:pt x="2022954" y="0"/>
                </a:lnTo>
                <a:lnTo>
                  <a:pt x="2022954" y="2022955"/>
                </a:lnTo>
                <a:lnTo>
                  <a:pt x="0" y="2022955"/>
                </a:lnTo>
                <a:lnTo>
                  <a:pt x="0" y="0"/>
                </a:lnTo>
                <a:close/>
              </a:path>
            </a:pathLst>
          </a:custGeom>
          <a:blipFill>
            <a:blip r:embed="rId2"/>
            <a:stretch>
              <a:fillRect l="0" t="0" r="0" b="0"/>
            </a:stretch>
          </a:blipFill>
        </p:spPr>
      </p:sp>
      <p:sp>
        <p:nvSpPr>
          <p:cNvPr name="Freeform 3" id="3"/>
          <p:cNvSpPr/>
          <p:nvPr/>
        </p:nvSpPr>
        <p:spPr>
          <a:xfrm flipH="false" flipV="false" rot="0">
            <a:off x="5291441" y="5143500"/>
            <a:ext cx="1295485" cy="1562536"/>
          </a:xfrm>
          <a:custGeom>
            <a:avLst/>
            <a:gdLst/>
            <a:ahLst/>
            <a:cxnLst/>
            <a:rect r="r" b="b" t="t" l="l"/>
            <a:pathLst>
              <a:path h="1562536" w="1295485">
                <a:moveTo>
                  <a:pt x="0" y="0"/>
                </a:moveTo>
                <a:lnTo>
                  <a:pt x="1295485" y="0"/>
                </a:lnTo>
                <a:lnTo>
                  <a:pt x="1295485" y="1562536"/>
                </a:lnTo>
                <a:lnTo>
                  <a:pt x="0" y="1562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334238" y="3188972"/>
            <a:ext cx="182124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Users</a:t>
            </a:r>
          </a:p>
        </p:txBody>
      </p:sp>
      <p:sp>
        <p:nvSpPr>
          <p:cNvPr name="Freeform 5" id="5"/>
          <p:cNvSpPr/>
          <p:nvPr/>
        </p:nvSpPr>
        <p:spPr>
          <a:xfrm flipH="false" flipV="false" rot="0">
            <a:off x="8428864" y="5143500"/>
            <a:ext cx="1295485" cy="1562536"/>
          </a:xfrm>
          <a:custGeom>
            <a:avLst/>
            <a:gdLst/>
            <a:ahLst/>
            <a:cxnLst/>
            <a:rect r="r" b="b" t="t" l="l"/>
            <a:pathLst>
              <a:path h="1562536" w="1295485">
                <a:moveTo>
                  <a:pt x="0" y="0"/>
                </a:moveTo>
                <a:lnTo>
                  <a:pt x="1295484" y="0"/>
                </a:lnTo>
                <a:lnTo>
                  <a:pt x="1295484" y="1562536"/>
                </a:lnTo>
                <a:lnTo>
                  <a:pt x="0" y="1562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902789" y="5143500"/>
            <a:ext cx="1295485" cy="1562536"/>
          </a:xfrm>
          <a:custGeom>
            <a:avLst/>
            <a:gdLst/>
            <a:ahLst/>
            <a:cxnLst/>
            <a:rect r="r" b="b" t="t" l="l"/>
            <a:pathLst>
              <a:path h="1562536" w="1295485">
                <a:moveTo>
                  <a:pt x="0" y="0"/>
                </a:moveTo>
                <a:lnTo>
                  <a:pt x="1295485" y="0"/>
                </a:lnTo>
                <a:lnTo>
                  <a:pt x="1295485" y="1562536"/>
                </a:lnTo>
                <a:lnTo>
                  <a:pt x="0" y="1562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291441" y="7023972"/>
            <a:ext cx="141880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Raju</a:t>
            </a:r>
          </a:p>
        </p:txBody>
      </p:sp>
      <p:sp>
        <p:nvSpPr>
          <p:cNvPr name="TextBox 8" id="8"/>
          <p:cNvSpPr txBox="true"/>
          <p:nvPr/>
        </p:nvSpPr>
        <p:spPr>
          <a:xfrm rot="0">
            <a:off x="8334238" y="7048936"/>
            <a:ext cx="1811893"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Sham</a:t>
            </a:r>
          </a:p>
        </p:txBody>
      </p:sp>
      <p:sp>
        <p:nvSpPr>
          <p:cNvPr name="TextBox 9" id="9"/>
          <p:cNvSpPr txBox="true"/>
          <p:nvPr/>
        </p:nvSpPr>
        <p:spPr>
          <a:xfrm rot="0">
            <a:off x="11300888" y="7048936"/>
            <a:ext cx="274087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Baburao</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764613" y="1825961"/>
            <a:ext cx="14937816" cy="7225979"/>
          </a:xfrm>
          <a:prstGeom prst="rect">
            <a:avLst/>
          </a:prstGeom>
        </p:spPr>
        <p:txBody>
          <a:bodyPr anchor="t" rtlCol="false" tIns="0" lIns="0" bIns="0" rIns="0">
            <a:spAutoFit/>
          </a:bodyPr>
          <a:lstStyle/>
          <a:p>
            <a:pPr algn="l">
              <a:lnSpc>
                <a:spcPts val="6300"/>
              </a:lnSpc>
              <a:spcBef>
                <a:spcPct val="0"/>
              </a:spcBef>
            </a:pPr>
            <a:r>
              <a:rPr lang="en-US" b="true" sz="4500">
                <a:solidFill>
                  <a:srgbClr val="FFFFFF"/>
                </a:solidFill>
                <a:latin typeface="Canva Sans Bold"/>
                <a:ea typeface="Canva Sans Bold"/>
                <a:cs typeface="Canva Sans Bold"/>
                <a:sym typeface="Canva Sans Bold"/>
              </a:rPr>
              <a:t>After aggrega</a:t>
            </a:r>
            <a:r>
              <a:rPr lang="en-US" b="true" sz="4500">
                <a:solidFill>
                  <a:srgbClr val="FFFFFF"/>
                </a:solidFill>
                <a:latin typeface="Canva Sans Bold"/>
                <a:ea typeface="Canva Sans Bold"/>
                <a:cs typeface="Canva Sans Bold"/>
                <a:sym typeface="Canva Sans Bold"/>
              </a:rPr>
              <a:t>ting, store the result in an another collection 'hyundai_cars'</a:t>
            </a:r>
          </a:p>
          <a:p>
            <a:pPr algn="l">
              <a:lnSpc>
                <a:spcPts val="6300"/>
              </a:lnSpc>
              <a:spcBef>
                <a:spcPct val="0"/>
              </a:spcBef>
            </a:pPr>
            <a:r>
              <a:rPr lang="en-US" b="true" sz="4500">
                <a:solidFill>
                  <a:srgbClr val="FFFFFF"/>
                </a:solidFill>
                <a:latin typeface="Canva Sans Bold"/>
                <a:ea typeface="Canva Sans Bold"/>
                <a:cs typeface="Canva Sans Bold"/>
                <a:sym typeface="Canva Sans Bold"/>
              </a:rPr>
              <a:t> </a:t>
            </a:r>
          </a:p>
          <a:p>
            <a:pPr algn="l">
              <a:lnSpc>
                <a:spcPts val="5331"/>
              </a:lnSpc>
              <a:spcBef>
                <a:spcPct val="0"/>
              </a:spcBef>
            </a:pPr>
            <a:r>
              <a:rPr lang="en-US" b="true" sz="3808">
                <a:solidFill>
                  <a:srgbClr val="FBCB4A"/>
                </a:solidFill>
                <a:latin typeface="Canva Sans Bold"/>
                <a:ea typeface="Canva Sans Bold"/>
                <a:cs typeface="Canva Sans Bold"/>
                <a:sym typeface="Canva Sans Bold"/>
              </a:rPr>
              <a:t>db.cars.aggregate(</a:t>
            </a:r>
          </a:p>
          <a:p>
            <a:pPr algn="l">
              <a:lnSpc>
                <a:spcPts val="5331"/>
              </a:lnSpc>
              <a:spcBef>
                <a:spcPct val="0"/>
              </a:spcBef>
            </a:pPr>
            <a:r>
              <a:rPr lang="en-US" b="true" sz="3808">
                <a:solidFill>
                  <a:srgbClr val="FBCB4A"/>
                </a:solidFill>
                <a:latin typeface="Canva Sans Bold"/>
                <a:ea typeface="Canva Sans Bold"/>
                <a:cs typeface="Canva Sans Bold"/>
                <a:sym typeface="Canva Sans Bold"/>
              </a:rPr>
              <a:t>                 [ { </a:t>
            </a:r>
            <a:r>
              <a:rPr lang="en-US" b="true" sz="3808">
                <a:solidFill>
                  <a:srgbClr val="C1FF72"/>
                </a:solidFill>
                <a:latin typeface="Canva Sans Bold"/>
                <a:ea typeface="Canva Sans Bold"/>
                <a:cs typeface="Canva Sans Bold"/>
                <a:sym typeface="Canva Sans Bold"/>
              </a:rPr>
              <a:t>$match:</a:t>
            </a:r>
            <a:r>
              <a:rPr lang="en-US" b="true" sz="3808">
                <a:solidFill>
                  <a:srgbClr val="FBCB4A"/>
                </a:solidFill>
                <a:latin typeface="Canva Sans Bold"/>
                <a:ea typeface="Canva Sans Bold"/>
                <a:cs typeface="Canva Sans Bold"/>
                <a:sym typeface="Canva Sans Bold"/>
              </a:rPr>
              <a:t> { maker: "Hyundai" } }, </a:t>
            </a:r>
          </a:p>
          <a:p>
            <a:pPr algn="l">
              <a:lnSpc>
                <a:spcPts val="5331"/>
              </a:lnSpc>
              <a:spcBef>
                <a:spcPct val="0"/>
              </a:spcBef>
            </a:pPr>
            <a:r>
              <a:rPr lang="en-US" b="true" sz="3808">
                <a:solidFill>
                  <a:srgbClr val="FBCB4A"/>
                </a:solidFill>
                <a:latin typeface="Canva Sans Bold"/>
                <a:ea typeface="Canva Sans Bold"/>
                <a:cs typeface="Canva Sans Bold"/>
                <a:sym typeface="Canva Sans Bold"/>
              </a:rPr>
              <a:t>                    { </a:t>
            </a:r>
            <a:r>
              <a:rPr lang="en-US" b="true" sz="3808">
                <a:solidFill>
                  <a:srgbClr val="C1FF72"/>
                </a:solidFill>
                <a:latin typeface="Canva Sans Bold"/>
                <a:ea typeface="Canva Sans Bold"/>
                <a:cs typeface="Canva Sans Bold"/>
                <a:sym typeface="Canva Sans Bold"/>
              </a:rPr>
              <a:t>$project:</a:t>
            </a:r>
            <a:r>
              <a:rPr lang="en-US" b="true" sz="3808">
                <a:solidFill>
                  <a:srgbClr val="FBCB4A"/>
                </a:solidFill>
                <a:latin typeface="Canva Sans Bold"/>
                <a:ea typeface="Canva Sans Bold"/>
                <a:cs typeface="Canva Sans Bold"/>
                <a:sym typeface="Canva Sans Bold"/>
              </a:rPr>
              <a:t> { _id: 0, </a:t>
            </a:r>
          </a:p>
          <a:p>
            <a:pPr algn="l">
              <a:lnSpc>
                <a:spcPts val="5331"/>
              </a:lnSpc>
              <a:spcBef>
                <a:spcPct val="0"/>
              </a:spcBef>
            </a:pPr>
            <a:r>
              <a:rPr lang="en-US" b="true" sz="3808">
                <a:solidFill>
                  <a:srgbClr val="FBCB4A"/>
                </a:solidFill>
                <a:latin typeface="Canva Sans Bold"/>
                <a:ea typeface="Canva Sans Bold"/>
                <a:cs typeface="Canva Sans Bold"/>
                <a:sym typeface="Canva Sans Bold"/>
              </a:rPr>
              <a:t>                                 CarName: { $concat: ["$maker", " ",  </a:t>
            </a:r>
          </a:p>
          <a:p>
            <a:pPr algn="l">
              <a:lnSpc>
                <a:spcPts val="5331"/>
              </a:lnSpc>
              <a:spcBef>
                <a:spcPct val="0"/>
              </a:spcBef>
            </a:pPr>
            <a:r>
              <a:rPr lang="en-US" b="true" sz="3808">
                <a:solidFill>
                  <a:srgbClr val="FBCB4A"/>
                </a:solidFill>
                <a:latin typeface="Canva Sans Bold"/>
                <a:ea typeface="Canva Sans Bold"/>
                <a:cs typeface="Canva Sans Bold"/>
                <a:sym typeface="Canva Sans Bold"/>
              </a:rPr>
              <a:t>                                                                              "$model"] } } },</a:t>
            </a:r>
          </a:p>
          <a:p>
            <a:pPr algn="l">
              <a:lnSpc>
                <a:spcPts val="5331"/>
              </a:lnSpc>
              <a:spcBef>
                <a:spcPct val="0"/>
              </a:spcBef>
            </a:pPr>
            <a:r>
              <a:rPr lang="en-US" b="true" sz="3808">
                <a:solidFill>
                  <a:srgbClr val="FBCB4A"/>
                </a:solidFill>
                <a:latin typeface="Canva Sans Bold"/>
                <a:ea typeface="Canva Sans Bold"/>
                <a:cs typeface="Canva Sans Bold"/>
                <a:sym typeface="Canva Sans Bold"/>
              </a:rPr>
              <a:t>                    {</a:t>
            </a:r>
            <a:r>
              <a:rPr lang="en-US" b="true" sz="3808">
                <a:solidFill>
                  <a:srgbClr val="C1FF72"/>
                </a:solidFill>
                <a:latin typeface="Canva Sans Bold"/>
                <a:ea typeface="Canva Sans Bold"/>
                <a:cs typeface="Canva Sans Bold"/>
                <a:sym typeface="Canva Sans Bold"/>
              </a:rPr>
              <a:t>$out:</a:t>
            </a:r>
            <a:r>
              <a:rPr lang="en-US" b="true" sz="3808">
                <a:solidFill>
                  <a:srgbClr val="FBCB4A"/>
                </a:solidFill>
                <a:latin typeface="Canva Sans Bold"/>
                <a:ea typeface="Canva Sans Bold"/>
                <a:cs typeface="Canva Sans Bold"/>
                <a:sym typeface="Canva Sans Bold"/>
              </a:rPr>
              <a:t>"hyundai_cars"}] )</a:t>
            </a:r>
          </a:p>
          <a:p>
            <a:pPr algn="l">
              <a:lnSpc>
                <a:spcPts val="6300"/>
              </a:lnSpc>
              <a:spcBef>
                <a:spcPct val="0"/>
              </a:spcBef>
            </a:pP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3047345" y="2910400"/>
            <a:ext cx="12193310"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Airthmetic Operators</a:t>
            </a:r>
          </a:p>
        </p:txBody>
      </p:sp>
      <p:sp>
        <p:nvSpPr>
          <p:cNvPr name="TextBox 3" id="3"/>
          <p:cNvSpPr txBox="true"/>
          <p:nvPr/>
        </p:nvSpPr>
        <p:spPr>
          <a:xfrm rot="0">
            <a:off x="2038350" y="5615223"/>
            <a:ext cx="14211300" cy="1811020"/>
          </a:xfrm>
          <a:prstGeom prst="rect">
            <a:avLst/>
          </a:prstGeom>
        </p:spPr>
        <p:txBody>
          <a:bodyPr anchor="t" rtlCol="false" tIns="0" lIns="0" bIns="0" rIns="0">
            <a:spAutoFit/>
          </a:bodyPr>
          <a:lstStyle/>
          <a:p>
            <a:pPr algn="ctr">
              <a:lnSpc>
                <a:spcPts val="7279"/>
              </a:lnSpc>
              <a:spcBef>
                <a:spcPct val="0"/>
              </a:spcBef>
            </a:pPr>
            <a:r>
              <a:rPr lang="en-US" b="true" sz="5199">
                <a:solidFill>
                  <a:srgbClr val="C1FF72"/>
                </a:solidFill>
                <a:latin typeface="Canva Sans Bold"/>
                <a:ea typeface="Canva Sans Bold"/>
                <a:cs typeface="Canva Sans Bold"/>
                <a:sym typeface="Canva Sans Bold"/>
              </a:rPr>
              <a:t>$add   $subtract  $divide  $multiply  $round </a:t>
            </a:r>
          </a:p>
          <a:p>
            <a:pPr algn="ctr">
              <a:lnSpc>
                <a:spcPts val="7279"/>
              </a:lnSpc>
              <a:spcBef>
                <a:spcPct val="0"/>
              </a:spcBef>
            </a:pPr>
            <a:r>
              <a:rPr lang="en-US" b="true" sz="5199">
                <a:solidFill>
                  <a:srgbClr val="C1FF72"/>
                </a:solidFill>
                <a:latin typeface="Canva Sans Bold"/>
                <a:ea typeface="Canva Sans Bold"/>
                <a:cs typeface="Canva Sans Bold"/>
                <a:sym typeface="Canva Sans Bold"/>
              </a:rPr>
              <a:t>$abs   $ceil</a:t>
            </a:r>
          </a:p>
        </p:txBody>
      </p:sp>
      <p:sp>
        <p:nvSpPr>
          <p:cNvPr name="TextBox 4" id="4"/>
          <p:cNvSpPr txBox="true"/>
          <p:nvPr/>
        </p:nvSpPr>
        <p:spPr>
          <a:xfrm rot="0">
            <a:off x="353062" y="9486497"/>
            <a:ext cx="1350015" cy="288012"/>
          </a:xfrm>
          <a:prstGeom prst="rect">
            <a:avLst/>
          </a:prstGeom>
        </p:spPr>
        <p:txBody>
          <a:bodyPr anchor="t" rtlCol="false" tIns="0" lIns="0" bIns="0" rIns="0">
            <a:spAutoFit/>
          </a:bodyPr>
          <a:lstStyle/>
          <a:p>
            <a:pPr algn="l">
              <a:lnSpc>
                <a:spcPts val="2403"/>
              </a:lnSpc>
            </a:pPr>
            <a:r>
              <a:rPr lang="en-US" sz="1717">
                <a:solidFill>
                  <a:srgbClr val="FFFFFF"/>
                </a:solidFill>
                <a:latin typeface="Canva Sans"/>
                <a:ea typeface="Canva Sans"/>
                <a:cs typeface="Canva Sans"/>
                <a:sym typeface="Canva Sans"/>
              </a:rPr>
              <a:t>Document - </a:t>
            </a:r>
          </a:p>
        </p:txBody>
      </p:sp>
      <p:sp>
        <p:nvSpPr>
          <p:cNvPr name="TextBox 5" id="5"/>
          <p:cNvSpPr txBox="true"/>
          <p:nvPr/>
        </p:nvSpPr>
        <p:spPr>
          <a:xfrm rot="0">
            <a:off x="1703077" y="9442133"/>
            <a:ext cx="14602240" cy="348165"/>
          </a:xfrm>
          <a:prstGeom prst="rect">
            <a:avLst/>
          </a:prstGeom>
        </p:spPr>
        <p:txBody>
          <a:bodyPr anchor="t" rtlCol="false" tIns="0" lIns="0" bIns="0" rIns="0">
            <a:spAutoFit/>
          </a:bodyPr>
          <a:lstStyle/>
          <a:p>
            <a:pPr algn="l">
              <a:lnSpc>
                <a:spcPts val="2705"/>
              </a:lnSpc>
            </a:pPr>
            <a:r>
              <a:rPr lang="en-US" sz="1932" u="sng">
                <a:solidFill>
                  <a:srgbClr val="FFFFFF"/>
                </a:solidFill>
                <a:latin typeface="Arimo"/>
                <a:ea typeface="Arimo"/>
                <a:cs typeface="Arimo"/>
                <a:sym typeface="Arimo"/>
                <a:hlinkClick r:id="rId2" tooltip="https://www.mongodb.com/docs/manual/reference/operator/aggregation/#arithmetic-expression-operators"/>
              </a:rPr>
              <a:t>https://www.mongodb.com/docs/manual/reference/operator/aggregation/#arithmetic-expression-operators</a:t>
            </a:r>
          </a:p>
        </p:txBody>
      </p:sp>
    </p:spTree>
  </p:cSld>
  <p:clrMapOvr>
    <a:masterClrMapping/>
  </p:clrMapOvr>
</p:sld>
</file>

<file path=ppt/slides/slide102.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3596422" y="2754233"/>
            <a:ext cx="10785276" cy="4705572"/>
          </a:xfrm>
          <a:prstGeom prst="rect">
            <a:avLst/>
          </a:prstGeom>
        </p:spPr>
        <p:txBody>
          <a:bodyPr anchor="t" rtlCol="false" tIns="0" lIns="0" bIns="0" rIns="0">
            <a:spAutoFit/>
          </a:bodyPr>
          <a:lstStyle/>
          <a:p>
            <a:pPr algn="l">
              <a:lnSpc>
                <a:spcPts val="4712"/>
              </a:lnSpc>
            </a:pPr>
            <a:r>
              <a:rPr lang="en-US" sz="3366" b="true">
                <a:solidFill>
                  <a:srgbClr val="C1FF72"/>
                </a:solidFill>
                <a:latin typeface="Fira Code Bold"/>
                <a:ea typeface="Fira Code Bold"/>
                <a:cs typeface="Fira Code Bold"/>
                <a:sym typeface="Fira Code Bold"/>
              </a:rPr>
              <a:t>db.collection.aggregate([</a:t>
            </a:r>
          </a:p>
          <a:p>
            <a:pPr algn="l">
              <a:lnSpc>
                <a:spcPts val="4712"/>
              </a:lnSpc>
            </a:pPr>
            <a:r>
              <a:rPr lang="en-US" sz="3366" b="true">
                <a:solidFill>
                  <a:srgbClr val="C1FF72"/>
                </a:solidFill>
                <a:latin typeface="Fira Code Bold"/>
                <a:ea typeface="Fira Code Bold"/>
                <a:cs typeface="Fira Code Bold"/>
                <a:sym typeface="Fira Code Bold"/>
              </a:rPr>
              <a:t>  {</a:t>
            </a:r>
          </a:p>
          <a:p>
            <a:pPr algn="l">
              <a:lnSpc>
                <a:spcPts val="4712"/>
              </a:lnSpc>
            </a:pPr>
            <a:r>
              <a:rPr lang="en-US" sz="3366" b="true">
                <a:solidFill>
                  <a:srgbClr val="C1FF72"/>
                </a:solidFill>
                <a:latin typeface="Fira Code Bold"/>
                <a:ea typeface="Fira Code Bold"/>
                <a:cs typeface="Fira Code Bold"/>
                <a:sym typeface="Fira Code Bold"/>
              </a:rPr>
              <a:t>    $project: {</a:t>
            </a:r>
          </a:p>
          <a:p>
            <a:pPr algn="l">
              <a:lnSpc>
                <a:spcPts val="4712"/>
              </a:lnSpc>
            </a:pPr>
            <a:r>
              <a:rPr lang="en-US" sz="3366" b="true">
                <a:solidFill>
                  <a:srgbClr val="C1FF72"/>
                </a:solidFill>
                <a:latin typeface="Fira Code Bold"/>
                <a:ea typeface="Fira Code Bold"/>
                <a:cs typeface="Fira Code Bold"/>
                <a:sym typeface="Fira Code Bold"/>
              </a:rPr>
              <a:t>      sum: { </a:t>
            </a:r>
            <a:r>
              <a:rPr lang="en-US" sz="3366" b="true">
                <a:solidFill>
                  <a:srgbClr val="E6DE22"/>
                </a:solidFill>
                <a:latin typeface="Fira Code Bold"/>
                <a:ea typeface="Fira Code Bold"/>
                <a:cs typeface="Fira Code Bold"/>
                <a:sym typeface="Fira Code Bold"/>
              </a:rPr>
              <a:t>$add</a:t>
            </a:r>
            <a:r>
              <a:rPr lang="en-US" sz="3366" b="true">
                <a:solidFill>
                  <a:srgbClr val="C1FF72"/>
                </a:solidFill>
                <a:latin typeface="Fira Code Bold"/>
                <a:ea typeface="Fira Code Bold"/>
                <a:cs typeface="Fira Code Bold"/>
                <a:sym typeface="Fira Code Bold"/>
              </a:rPr>
              <a:t>: [2, 3] } </a:t>
            </a:r>
            <a:r>
              <a:rPr lang="en-US" sz="3366" b="true">
                <a:solidFill>
                  <a:srgbClr val="C2BFBF"/>
                </a:solidFill>
                <a:latin typeface="Fira Code Bold"/>
                <a:ea typeface="Fira Code Bold"/>
                <a:cs typeface="Fira Code Bold"/>
                <a:sym typeface="Fira Code Bold"/>
              </a:rPr>
              <a:t>// 2 + 3</a:t>
            </a:r>
          </a:p>
          <a:p>
            <a:pPr algn="l">
              <a:lnSpc>
                <a:spcPts val="4712"/>
              </a:lnSpc>
            </a:pPr>
            <a:r>
              <a:rPr lang="en-US" sz="3366" b="true">
                <a:solidFill>
                  <a:srgbClr val="C1FF72"/>
                </a:solidFill>
                <a:latin typeface="Fira Code Bold"/>
                <a:ea typeface="Fira Code Bold"/>
                <a:cs typeface="Fira Code Bold"/>
                <a:sym typeface="Fira Code Bold"/>
              </a:rPr>
              <a:t>    }</a:t>
            </a:r>
          </a:p>
          <a:p>
            <a:pPr algn="l">
              <a:lnSpc>
                <a:spcPts val="4712"/>
              </a:lnSpc>
            </a:pPr>
            <a:r>
              <a:rPr lang="en-US" sz="3366" b="true">
                <a:solidFill>
                  <a:srgbClr val="C1FF72"/>
                </a:solidFill>
                <a:latin typeface="Fira Code Bold"/>
                <a:ea typeface="Fira Code Bold"/>
                <a:cs typeface="Fira Code Bold"/>
                <a:sym typeface="Fira Code Bold"/>
              </a:rPr>
              <a:t>  }</a:t>
            </a:r>
          </a:p>
          <a:p>
            <a:pPr algn="l">
              <a:lnSpc>
                <a:spcPts val="4712"/>
              </a:lnSpc>
            </a:pPr>
            <a:r>
              <a:rPr lang="en-US" sz="3366" b="true">
                <a:solidFill>
                  <a:srgbClr val="C1FF72"/>
                </a:solidFill>
                <a:latin typeface="Fira Code Bold"/>
                <a:ea typeface="Fira Code Bold"/>
                <a:cs typeface="Fira Code Bold"/>
                <a:sym typeface="Fira Code Bold"/>
              </a:rPr>
              <a:t>])</a:t>
            </a:r>
          </a:p>
          <a:p>
            <a:pPr algn="l">
              <a:lnSpc>
                <a:spcPts val="4712"/>
              </a:lnSpc>
              <a:spcBef>
                <a:spcPct val="0"/>
              </a:spcBef>
            </a:pP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226381" y="2034670"/>
            <a:ext cx="15835238" cy="6718366"/>
          </a:xfrm>
          <a:prstGeom prst="rect">
            <a:avLst/>
          </a:prstGeom>
        </p:spPr>
        <p:txBody>
          <a:bodyPr anchor="t" rtlCol="false" tIns="0" lIns="0" bIns="0" rIns="0">
            <a:spAutoFit/>
          </a:bodyPr>
          <a:lstStyle/>
          <a:p>
            <a:pPr algn="l">
              <a:lnSpc>
                <a:spcPts val="6641"/>
              </a:lnSpc>
              <a:spcBef>
                <a:spcPct val="0"/>
              </a:spcBef>
            </a:pPr>
            <a:r>
              <a:rPr lang="en-US" b="true" sz="4744">
                <a:solidFill>
                  <a:srgbClr val="FFFFFF"/>
                </a:solidFill>
                <a:latin typeface="Canva Sans Bold"/>
                <a:ea typeface="Canva Sans Bold"/>
                <a:cs typeface="Canva Sans Bold"/>
                <a:sym typeface="Canva Sans Bold"/>
              </a:rPr>
              <a:t>Print </a:t>
            </a:r>
            <a:r>
              <a:rPr lang="en-US" b="true" sz="4744">
                <a:solidFill>
                  <a:srgbClr val="FFFFFF"/>
                </a:solidFill>
                <a:latin typeface="Canva Sans Bold"/>
                <a:ea typeface="Canva Sans Bold"/>
                <a:cs typeface="Canva Sans Bold"/>
                <a:sym typeface="Canva Sans Bold"/>
              </a:rPr>
              <a:t>all the cars model and price with hike of 55000 (similarly we can use $subtract too)</a:t>
            </a:r>
          </a:p>
          <a:p>
            <a:pPr algn="l">
              <a:lnSpc>
                <a:spcPts val="6641"/>
              </a:lnSpc>
              <a:spcBef>
                <a:spcPct val="0"/>
              </a:spcBef>
            </a:pPr>
          </a:p>
          <a:p>
            <a:pPr algn="l">
              <a:lnSpc>
                <a:spcPts val="6641"/>
              </a:lnSpc>
              <a:spcBef>
                <a:spcPct val="0"/>
              </a:spcBef>
            </a:pPr>
            <a:r>
              <a:rPr lang="en-US" b="true" sz="4744">
                <a:solidFill>
                  <a:srgbClr val="FFDE59"/>
                </a:solidFill>
                <a:latin typeface="Canva Sans Bold"/>
                <a:ea typeface="Canva Sans Bold"/>
                <a:cs typeface="Canva Sans Bold"/>
                <a:sym typeface="Canva Sans Bold"/>
              </a:rPr>
              <a:t>db.cars.aggregate(</a:t>
            </a:r>
          </a:p>
          <a:p>
            <a:pPr algn="l">
              <a:lnSpc>
                <a:spcPts val="6641"/>
              </a:lnSpc>
              <a:spcBef>
                <a:spcPct val="0"/>
              </a:spcBef>
            </a:pPr>
            <a:r>
              <a:rPr lang="en-US" b="true" sz="4744">
                <a:solidFill>
                  <a:srgbClr val="FFDE59"/>
                </a:solidFill>
                <a:latin typeface="Canva Sans Bold"/>
                <a:ea typeface="Canva Sans Bold"/>
                <a:cs typeface="Canva Sans Bold"/>
                <a:sym typeface="Canva Sans Bold"/>
              </a:rPr>
              <a:t>                       </a:t>
            </a:r>
            <a:r>
              <a:rPr lang="en-US" b="true" sz="4744">
                <a:solidFill>
                  <a:srgbClr val="FFDE59"/>
                </a:solidFill>
                <a:latin typeface="Canva Sans Bold"/>
                <a:ea typeface="Canva Sans Bold"/>
                <a:cs typeface="Canva Sans Bold"/>
                <a:sym typeface="Canva Sans Bold"/>
              </a:rPr>
              <a:t>{</a:t>
            </a:r>
            <a:r>
              <a:rPr lang="en-US" b="true" sz="4744">
                <a:solidFill>
                  <a:srgbClr val="C1FF72"/>
                </a:solidFill>
                <a:latin typeface="Canva Sans Bold"/>
                <a:ea typeface="Canva Sans Bold"/>
                <a:cs typeface="Canva Sans Bold"/>
                <a:sym typeface="Canva Sans Bold"/>
              </a:rPr>
              <a:t>$project</a:t>
            </a:r>
            <a:r>
              <a:rPr lang="en-US" b="true" sz="4744">
                <a:solidFill>
                  <a:srgbClr val="FFDE59"/>
                </a:solidFill>
                <a:latin typeface="Canva Sans Bold"/>
                <a:ea typeface="Canva Sans Bold"/>
                <a:cs typeface="Canva Sans Bold"/>
                <a:sym typeface="Canva Sans Bold"/>
              </a:rPr>
              <a:t>:</a:t>
            </a:r>
          </a:p>
          <a:p>
            <a:pPr algn="l">
              <a:lnSpc>
                <a:spcPts val="6641"/>
              </a:lnSpc>
              <a:spcBef>
                <a:spcPct val="0"/>
              </a:spcBef>
            </a:pPr>
            <a:r>
              <a:rPr lang="en-US" b="true" sz="4744">
                <a:solidFill>
                  <a:srgbClr val="FFDE59"/>
                </a:solidFill>
                <a:latin typeface="Canva Sans Bold"/>
                <a:ea typeface="Canva Sans Bold"/>
                <a:cs typeface="Canva Sans Bold"/>
                <a:sym typeface="Canva Sans Bold"/>
              </a:rPr>
              <a:t>                        </a:t>
            </a:r>
            <a:r>
              <a:rPr lang="en-US" b="true" sz="4744">
                <a:solidFill>
                  <a:srgbClr val="FFDE59"/>
                </a:solidFill>
                <a:latin typeface="Canva Sans Bold"/>
                <a:ea typeface="Canva Sans Bold"/>
                <a:cs typeface="Canva Sans Bold"/>
                <a:sym typeface="Canva Sans Bold"/>
              </a:rPr>
              <a:t>{model:1, _id:0,</a:t>
            </a:r>
          </a:p>
          <a:p>
            <a:pPr algn="l">
              <a:lnSpc>
                <a:spcPts val="6641"/>
              </a:lnSpc>
              <a:spcBef>
                <a:spcPct val="0"/>
              </a:spcBef>
            </a:pPr>
            <a:r>
              <a:rPr lang="en-US" b="true" sz="4744">
                <a:solidFill>
                  <a:srgbClr val="FFDE59"/>
                </a:solidFill>
                <a:latin typeface="Canva Sans Bold"/>
                <a:ea typeface="Canva Sans Bold"/>
                <a:cs typeface="Canva Sans Bold"/>
                <a:sym typeface="Canva Sans Bold"/>
              </a:rPr>
              <a:t>                          </a:t>
            </a:r>
            <a:r>
              <a:rPr lang="en-US" b="true" sz="4744">
                <a:solidFill>
                  <a:srgbClr val="FFDE59"/>
                </a:solidFill>
                <a:latin typeface="Canva Sans Bold"/>
                <a:ea typeface="Canva Sans Bold"/>
                <a:cs typeface="Canva Sans Bold"/>
                <a:sym typeface="Canva Sans Bold"/>
              </a:rPr>
              <a:t>price:{</a:t>
            </a:r>
            <a:r>
              <a:rPr lang="en-US" b="true" sz="4744">
                <a:solidFill>
                  <a:srgbClr val="C1FF72"/>
                </a:solidFill>
                <a:latin typeface="Canva Sans Bold"/>
                <a:ea typeface="Canva Sans Bold"/>
                <a:cs typeface="Canva Sans Bold"/>
                <a:sym typeface="Canva Sans Bold"/>
              </a:rPr>
              <a:t>$add:</a:t>
            </a:r>
            <a:r>
              <a:rPr lang="en-US" b="true" sz="4744">
                <a:solidFill>
                  <a:srgbClr val="FFDE59"/>
                </a:solidFill>
                <a:latin typeface="Canva Sans Bold"/>
                <a:ea typeface="Canva Sans Bold"/>
                <a:cs typeface="Canva Sans Bold"/>
                <a:sym typeface="Canva Sans Bold"/>
              </a:rPr>
              <a:t>["$price",50000]}}})</a:t>
            </a:r>
          </a:p>
          <a:p>
            <a:pPr algn="l">
              <a:lnSpc>
                <a:spcPts val="6641"/>
              </a:lnSpc>
              <a:spcBef>
                <a:spcPct val="0"/>
              </a:spcBef>
            </a:pPr>
          </a:p>
        </p:txBody>
      </p:sp>
    </p:spTree>
  </p:cSld>
  <p:clrMapOvr>
    <a:masterClrMapping/>
  </p:clrMapOvr>
</p:sld>
</file>

<file path=ppt/slides/slide104.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4821393" y="4274503"/>
            <a:ext cx="8645214" cy="1566545"/>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AddFields / Set</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633543" y="2340198"/>
            <a:ext cx="14761191" cy="6341911"/>
          </a:xfrm>
          <a:prstGeom prst="rect">
            <a:avLst/>
          </a:prstGeom>
        </p:spPr>
        <p:txBody>
          <a:bodyPr anchor="t" rtlCol="false" tIns="0" lIns="0" bIns="0" rIns="0">
            <a:spAutoFit/>
          </a:bodyPr>
          <a:lstStyle/>
          <a:p>
            <a:pPr algn="l">
              <a:lnSpc>
                <a:spcPts val="6605"/>
              </a:lnSpc>
              <a:spcBef>
                <a:spcPct val="0"/>
              </a:spcBef>
            </a:pPr>
            <a:r>
              <a:rPr lang="en-US" b="true" sz="4718">
                <a:solidFill>
                  <a:srgbClr val="FFFFFF"/>
                </a:solidFill>
                <a:latin typeface="Canva Sans Bold"/>
                <a:ea typeface="Canva Sans Bold"/>
                <a:cs typeface="Canva Sans Bold"/>
                <a:sym typeface="Canva Sans Bold"/>
              </a:rPr>
              <a:t>Print de</a:t>
            </a:r>
            <a:r>
              <a:rPr lang="en-US" b="true" sz="4718">
                <a:solidFill>
                  <a:srgbClr val="FFFFFF"/>
                </a:solidFill>
                <a:latin typeface="Canva Sans Bold"/>
                <a:ea typeface="Canva Sans Bold"/>
                <a:cs typeface="Canva Sans Bold"/>
                <a:sym typeface="Canva Sans Bold"/>
              </a:rPr>
              <a:t>tails of cars with price in lakhs  (15 lakhs)</a:t>
            </a:r>
          </a:p>
          <a:p>
            <a:pPr algn="l">
              <a:lnSpc>
                <a:spcPts val="6605"/>
              </a:lnSpc>
              <a:spcBef>
                <a:spcPct val="0"/>
              </a:spcBef>
            </a:pPr>
          </a:p>
          <a:p>
            <a:pPr algn="l">
              <a:lnSpc>
                <a:spcPts val="6185"/>
              </a:lnSpc>
              <a:spcBef>
                <a:spcPct val="0"/>
              </a:spcBef>
            </a:pPr>
            <a:r>
              <a:rPr lang="en-US" b="true" sz="4418">
                <a:solidFill>
                  <a:srgbClr val="FFDE59"/>
                </a:solidFill>
                <a:latin typeface="Canva Sans Bold"/>
                <a:ea typeface="Canva Sans Bold"/>
                <a:cs typeface="Canva Sans Bold"/>
                <a:sym typeface="Canva Sans Bold"/>
              </a:rPr>
              <a:t>db.cars.aggregate([</a:t>
            </a:r>
          </a:p>
          <a:p>
            <a:pPr algn="l">
              <a:lnSpc>
                <a:spcPts val="6185"/>
              </a:lnSpc>
              <a:spcBef>
                <a:spcPct val="0"/>
              </a:spcBef>
            </a:pPr>
            <a:r>
              <a:rPr lang="en-US" b="true" sz="4418">
                <a:solidFill>
                  <a:srgbClr val="FFDE59"/>
                </a:solidFill>
                <a:latin typeface="Canva Sans Bold"/>
                <a:ea typeface="Canva Sans Bold"/>
                <a:cs typeface="Canva Sans Bold"/>
                <a:sym typeface="Canva Sans Bold"/>
              </a:rPr>
              <a:t>     {</a:t>
            </a:r>
            <a:r>
              <a:rPr lang="en-US" b="true" sz="4418">
                <a:solidFill>
                  <a:srgbClr val="C1FF72"/>
                </a:solidFill>
                <a:latin typeface="Canva Sans Bold"/>
                <a:ea typeface="Canva Sans Bold"/>
                <a:cs typeface="Canva Sans Bold"/>
                <a:sym typeface="Canva Sans Bold"/>
              </a:rPr>
              <a:t>$project</a:t>
            </a:r>
            <a:r>
              <a:rPr lang="en-US" b="true" sz="4418">
                <a:solidFill>
                  <a:srgbClr val="FFDE59"/>
                </a:solidFill>
                <a:latin typeface="Canva Sans Bold"/>
                <a:ea typeface="Canva Sans Bold"/>
                <a:cs typeface="Canva Sans Bold"/>
                <a:sym typeface="Canva Sans Bold"/>
              </a:rPr>
              <a:t>:{model:1,_id:0,price:1}},</a:t>
            </a:r>
          </a:p>
          <a:p>
            <a:pPr algn="l">
              <a:lnSpc>
                <a:spcPts val="6185"/>
              </a:lnSpc>
              <a:spcBef>
                <a:spcPct val="0"/>
              </a:spcBef>
            </a:pPr>
            <a:r>
              <a:rPr lang="en-US" b="true" sz="4418">
                <a:solidFill>
                  <a:srgbClr val="FFDE59"/>
                </a:solidFill>
                <a:latin typeface="Canva Sans Bold"/>
                <a:ea typeface="Canva Sans Bold"/>
                <a:cs typeface="Canva Sans Bold"/>
                <a:sym typeface="Canva Sans Bold"/>
              </a:rPr>
              <a:t>     </a:t>
            </a:r>
            <a:r>
              <a:rPr lang="en-US" b="true" sz="4418">
                <a:solidFill>
                  <a:srgbClr val="FFDE59"/>
                </a:solidFill>
                <a:latin typeface="Canva Sans Bold"/>
                <a:ea typeface="Canva Sans Bold"/>
                <a:cs typeface="Canva Sans Bold"/>
                <a:sym typeface="Canva Sans Bold"/>
              </a:rPr>
              <a:t>{</a:t>
            </a:r>
            <a:r>
              <a:rPr lang="en-US" b="true" sz="4418">
                <a:solidFill>
                  <a:srgbClr val="C1FF72"/>
                </a:solidFill>
                <a:latin typeface="Canva Sans Bold"/>
                <a:ea typeface="Canva Sans Bold"/>
                <a:cs typeface="Canva Sans Bold"/>
                <a:sym typeface="Canva Sans Bold"/>
              </a:rPr>
              <a:t>$addFields</a:t>
            </a:r>
            <a:r>
              <a:rPr lang="en-US" b="true" sz="4418">
                <a:solidFill>
                  <a:srgbClr val="FFDE59"/>
                </a:solidFill>
                <a:latin typeface="Canva Sans Bold"/>
                <a:ea typeface="Canva Sans Bold"/>
                <a:cs typeface="Canva Sans Bold"/>
                <a:sym typeface="Canva Sans Bold"/>
              </a:rPr>
              <a:t>:</a:t>
            </a:r>
          </a:p>
          <a:p>
            <a:pPr algn="l">
              <a:lnSpc>
                <a:spcPts val="6185"/>
              </a:lnSpc>
              <a:spcBef>
                <a:spcPct val="0"/>
              </a:spcBef>
            </a:pPr>
            <a:r>
              <a:rPr lang="en-US" b="true" sz="4418">
                <a:solidFill>
                  <a:srgbClr val="FFDE59"/>
                </a:solidFill>
                <a:latin typeface="Canva Sans Bold"/>
                <a:ea typeface="Canva Sans Bold"/>
                <a:cs typeface="Canva Sans Bold"/>
                <a:sym typeface="Canva Sans Bold"/>
              </a:rPr>
              <a:t>                </a:t>
            </a:r>
            <a:r>
              <a:rPr lang="en-US" b="true" sz="4418">
                <a:solidFill>
                  <a:srgbClr val="FFDE59"/>
                </a:solidFill>
                <a:latin typeface="Canva Sans Bold"/>
                <a:ea typeface="Canva Sans Bold"/>
                <a:cs typeface="Canva Sans Bold"/>
                <a:sym typeface="Canva Sans Bold"/>
              </a:rPr>
              <a:t>{price_in_lakhs:</a:t>
            </a:r>
          </a:p>
          <a:p>
            <a:pPr algn="l">
              <a:lnSpc>
                <a:spcPts val="6185"/>
              </a:lnSpc>
              <a:spcBef>
                <a:spcPct val="0"/>
              </a:spcBef>
            </a:pPr>
            <a:r>
              <a:rPr lang="en-US" b="true" sz="4418">
                <a:solidFill>
                  <a:srgbClr val="FFDE59"/>
                </a:solidFill>
                <a:latin typeface="Canva Sans Bold"/>
                <a:ea typeface="Canva Sans Bold"/>
                <a:cs typeface="Canva Sans Bold"/>
                <a:sym typeface="Canva Sans Bold"/>
              </a:rPr>
              <a:t>                        </a:t>
            </a:r>
            <a:r>
              <a:rPr lang="en-US" b="true" sz="4418">
                <a:solidFill>
                  <a:srgbClr val="FFDE59"/>
                </a:solidFill>
                <a:latin typeface="Canva Sans Bold"/>
                <a:ea typeface="Canva Sans Bold"/>
                <a:cs typeface="Canva Sans Bold"/>
                <a:sym typeface="Canva Sans Bold"/>
              </a:rPr>
              <a:t>{</a:t>
            </a:r>
            <a:r>
              <a:rPr lang="en-US" b="true" sz="4418">
                <a:solidFill>
                  <a:srgbClr val="C1FF72"/>
                </a:solidFill>
                <a:latin typeface="Canva Sans Bold"/>
                <a:ea typeface="Canva Sans Bold"/>
                <a:cs typeface="Canva Sans Bold"/>
                <a:sym typeface="Canva Sans Bold"/>
              </a:rPr>
              <a:t>$divide</a:t>
            </a:r>
            <a:r>
              <a:rPr lang="en-US" b="true" sz="4418">
                <a:solidFill>
                  <a:srgbClr val="FFDE59"/>
                </a:solidFill>
                <a:latin typeface="Canva Sans Bold"/>
                <a:ea typeface="Canva Sans Bold"/>
                <a:cs typeface="Canva Sans Bold"/>
                <a:sym typeface="Canva Sans Bold"/>
              </a:rPr>
              <a:t>: ["$price", 100000]}}}])</a:t>
            </a:r>
          </a:p>
          <a:p>
            <a:pPr algn="l">
              <a:lnSpc>
                <a:spcPts val="6185"/>
              </a:lnSpc>
              <a:spcBef>
                <a:spcPct val="0"/>
              </a:spcBef>
            </a:pP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931660" y="2620562"/>
            <a:ext cx="19433924" cy="4950626"/>
          </a:xfrm>
          <a:prstGeom prst="rect">
            <a:avLst/>
          </a:prstGeom>
        </p:spPr>
        <p:txBody>
          <a:bodyPr anchor="t" rtlCol="false" tIns="0" lIns="0" bIns="0" rIns="0">
            <a:spAutoFit/>
          </a:bodyPr>
          <a:lstStyle/>
          <a:p>
            <a:pPr algn="l">
              <a:lnSpc>
                <a:spcPts val="6605"/>
              </a:lnSpc>
            </a:pPr>
            <a:r>
              <a:rPr lang="en-US" sz="4718" b="true">
                <a:solidFill>
                  <a:srgbClr val="FFFFFF"/>
                </a:solidFill>
                <a:latin typeface="Canva Sans Bold"/>
                <a:ea typeface="Canva Sans Bold"/>
                <a:cs typeface="Canva Sans Bold"/>
                <a:sym typeface="Canva Sans Bold"/>
              </a:rPr>
              <a:t>Calculate Total service cost of each Hyundai Car.</a:t>
            </a:r>
          </a:p>
          <a:p>
            <a:pPr algn="l">
              <a:lnSpc>
                <a:spcPts val="6605"/>
              </a:lnSpc>
              <a:spcBef>
                <a:spcPct val="0"/>
              </a:spcBef>
            </a:pPr>
          </a:p>
          <a:p>
            <a:pPr algn="l">
              <a:lnSpc>
                <a:spcPts val="5205"/>
              </a:lnSpc>
              <a:spcBef>
                <a:spcPct val="0"/>
              </a:spcBef>
            </a:pPr>
            <a:r>
              <a:rPr lang="en-US" b="true" sz="3718">
                <a:solidFill>
                  <a:srgbClr val="FFDE59"/>
                </a:solidFill>
                <a:latin typeface="Canva Sans Bold"/>
                <a:ea typeface="Canva Sans Bold"/>
                <a:cs typeface="Canva Sans Bold"/>
                <a:sym typeface="Canva Sans Bold"/>
              </a:rPr>
              <a:t> db.cars.aggregate([ </a:t>
            </a:r>
          </a:p>
          <a:p>
            <a:pPr algn="l">
              <a:lnSpc>
                <a:spcPts val="5205"/>
              </a:lnSpc>
              <a:spcBef>
                <a:spcPct val="0"/>
              </a:spcBef>
            </a:pPr>
            <a:r>
              <a:rPr lang="en-US" b="true" sz="3718">
                <a:solidFill>
                  <a:srgbClr val="FFDE59"/>
                </a:solidFill>
                <a:latin typeface="Canva Sans Bold"/>
                <a:ea typeface="Canva Sans Bold"/>
                <a:cs typeface="Canva Sans Bold"/>
                <a:sym typeface="Canva Sans Bold"/>
              </a:rPr>
              <a:t>              </a:t>
            </a:r>
            <a:r>
              <a:rPr lang="en-US" b="true" sz="3718">
                <a:solidFill>
                  <a:srgbClr val="FFDE59"/>
                </a:solidFill>
                <a:latin typeface="Canva Sans Bold"/>
                <a:ea typeface="Canva Sans Bold"/>
                <a:cs typeface="Canva Sans Bold"/>
                <a:sym typeface="Canva Sans Bold"/>
              </a:rPr>
              <a:t>{ </a:t>
            </a:r>
            <a:r>
              <a:rPr lang="en-US" b="true" sz="3718">
                <a:solidFill>
                  <a:srgbClr val="C1FF72"/>
                </a:solidFill>
                <a:latin typeface="Canva Sans Bold"/>
                <a:ea typeface="Canva Sans Bold"/>
                <a:cs typeface="Canva Sans Bold"/>
                <a:sym typeface="Canva Sans Bold"/>
              </a:rPr>
              <a:t>$match</a:t>
            </a:r>
            <a:r>
              <a:rPr lang="en-US" b="true" sz="3718">
                <a:solidFill>
                  <a:srgbClr val="FFDE59"/>
                </a:solidFill>
                <a:latin typeface="Canva Sans Bold"/>
                <a:ea typeface="Canva Sans Bold"/>
                <a:cs typeface="Canva Sans Bold"/>
                <a:sym typeface="Canva Sans Bold"/>
              </a:rPr>
              <a:t>: { maker: "Hyundai" } }, </a:t>
            </a:r>
          </a:p>
          <a:p>
            <a:pPr algn="l">
              <a:lnSpc>
                <a:spcPts val="5205"/>
              </a:lnSpc>
              <a:spcBef>
                <a:spcPct val="0"/>
              </a:spcBef>
            </a:pPr>
            <a:r>
              <a:rPr lang="en-US" b="true" sz="3718">
                <a:solidFill>
                  <a:srgbClr val="FFDE59"/>
                </a:solidFill>
                <a:latin typeface="Canva Sans Bold"/>
                <a:ea typeface="Canva Sans Bold"/>
                <a:cs typeface="Canva Sans Bold"/>
                <a:sym typeface="Canva Sans Bold"/>
              </a:rPr>
              <a:t>              </a:t>
            </a:r>
            <a:r>
              <a:rPr lang="en-US" b="true" sz="3718">
                <a:solidFill>
                  <a:srgbClr val="FFDE59"/>
                </a:solidFill>
                <a:latin typeface="Canva Sans Bold"/>
                <a:ea typeface="Canva Sans Bold"/>
                <a:cs typeface="Canva Sans Bold"/>
                <a:sym typeface="Canva Sans Bold"/>
              </a:rPr>
              <a:t>{ </a:t>
            </a:r>
            <a:r>
              <a:rPr lang="en-US" b="true" sz="3718">
                <a:solidFill>
                  <a:srgbClr val="C1FF72"/>
                </a:solidFill>
                <a:latin typeface="Canva Sans Bold"/>
                <a:ea typeface="Canva Sans Bold"/>
                <a:cs typeface="Canva Sans Bold"/>
                <a:sym typeface="Canva Sans Bold"/>
              </a:rPr>
              <a:t>$set</a:t>
            </a:r>
            <a:r>
              <a:rPr lang="en-US" b="true" sz="3718">
                <a:solidFill>
                  <a:srgbClr val="FFDE59"/>
                </a:solidFill>
                <a:latin typeface="Canva Sans Bold"/>
                <a:ea typeface="Canva Sans Bold"/>
                <a:cs typeface="Canva Sans Bold"/>
                <a:sym typeface="Canva Sans Bold"/>
              </a:rPr>
              <a:t>: { total_service_cost: { </a:t>
            </a:r>
            <a:r>
              <a:rPr lang="en-US" b="true" sz="3718">
                <a:solidFill>
                  <a:srgbClr val="38B6FF"/>
                </a:solidFill>
                <a:latin typeface="Canva Sans Bold"/>
                <a:ea typeface="Canva Sans Bold"/>
                <a:cs typeface="Canva Sans Bold"/>
                <a:sym typeface="Canva Sans Bold"/>
              </a:rPr>
              <a:t>$sum</a:t>
            </a:r>
            <a:r>
              <a:rPr lang="en-US" b="true" sz="3718">
                <a:solidFill>
                  <a:srgbClr val="FFDE59"/>
                </a:solidFill>
                <a:latin typeface="Canva Sans Bold"/>
                <a:ea typeface="Canva Sans Bold"/>
                <a:cs typeface="Canva Sans Bold"/>
                <a:sym typeface="Canva Sans Bold"/>
              </a:rPr>
              <a:t>:   "$service_history.cost" } } }, </a:t>
            </a:r>
          </a:p>
          <a:p>
            <a:pPr algn="l">
              <a:lnSpc>
                <a:spcPts val="5205"/>
              </a:lnSpc>
              <a:spcBef>
                <a:spcPct val="0"/>
              </a:spcBef>
            </a:pPr>
            <a:r>
              <a:rPr lang="en-US" b="true" sz="3718">
                <a:solidFill>
                  <a:srgbClr val="FFDE59"/>
                </a:solidFill>
                <a:latin typeface="Canva Sans Bold"/>
                <a:ea typeface="Canva Sans Bold"/>
                <a:cs typeface="Canva Sans Bold"/>
                <a:sym typeface="Canva Sans Bold"/>
              </a:rPr>
              <a:t>              </a:t>
            </a:r>
            <a:r>
              <a:rPr lang="en-US" b="true" sz="3718">
                <a:solidFill>
                  <a:srgbClr val="FFDE59"/>
                </a:solidFill>
                <a:latin typeface="Canva Sans Bold"/>
                <a:ea typeface="Canva Sans Bold"/>
                <a:cs typeface="Canva Sans Bold"/>
                <a:sym typeface="Canva Sans Bold"/>
              </a:rPr>
              <a:t>{</a:t>
            </a:r>
            <a:r>
              <a:rPr lang="en-US" b="true" sz="3718">
                <a:solidFill>
                  <a:srgbClr val="C1FF72"/>
                </a:solidFill>
                <a:latin typeface="Canva Sans Bold"/>
                <a:ea typeface="Canva Sans Bold"/>
                <a:cs typeface="Canva Sans Bold"/>
                <a:sym typeface="Canva Sans Bold"/>
              </a:rPr>
              <a:t>$project</a:t>
            </a:r>
            <a:r>
              <a:rPr lang="en-US" b="true" sz="3718">
                <a:solidFill>
                  <a:srgbClr val="FFDE59"/>
                </a:solidFill>
                <a:latin typeface="Canva Sans Bold"/>
                <a:ea typeface="Canva Sans Bold"/>
                <a:cs typeface="Canva Sans Bold"/>
                <a:sym typeface="Canva Sans Bold"/>
              </a:rPr>
              <a:t>: {model:1, maker:1, _id:0, total_service_cost:1}}])</a:t>
            </a:r>
          </a:p>
          <a:p>
            <a:pPr algn="l">
              <a:lnSpc>
                <a:spcPts val="5205"/>
              </a:lnSpc>
              <a:spcBef>
                <a:spcPct val="0"/>
              </a:spcBef>
            </a:pPr>
          </a:p>
        </p:txBody>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2757011" y="2910400"/>
            <a:ext cx="12773977"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Conditional Operators</a:t>
            </a:r>
          </a:p>
        </p:txBody>
      </p:sp>
      <p:sp>
        <p:nvSpPr>
          <p:cNvPr name="TextBox 3" id="3"/>
          <p:cNvSpPr txBox="true"/>
          <p:nvPr/>
        </p:nvSpPr>
        <p:spPr>
          <a:xfrm rot="0">
            <a:off x="4655128" y="5514756"/>
            <a:ext cx="9063817" cy="1032919"/>
          </a:xfrm>
          <a:prstGeom prst="rect">
            <a:avLst/>
          </a:prstGeom>
        </p:spPr>
        <p:txBody>
          <a:bodyPr anchor="t" rtlCol="false" tIns="0" lIns="0" bIns="0" rIns="0">
            <a:spAutoFit/>
          </a:bodyPr>
          <a:lstStyle/>
          <a:p>
            <a:pPr algn="ctr">
              <a:lnSpc>
                <a:spcPts val="8445"/>
              </a:lnSpc>
              <a:spcBef>
                <a:spcPct val="0"/>
              </a:spcBef>
            </a:pPr>
            <a:r>
              <a:rPr lang="en-US" b="true" sz="6032">
                <a:solidFill>
                  <a:srgbClr val="C1FF72"/>
                </a:solidFill>
                <a:latin typeface="Canva Sans Bold"/>
                <a:ea typeface="Canva Sans Bold"/>
                <a:cs typeface="Canva Sans Bold"/>
                <a:sym typeface="Canva Sans Bold"/>
              </a:rPr>
              <a:t>$cond   $ifNull   $switch </a:t>
            </a:r>
          </a:p>
        </p:txBody>
      </p:sp>
      <p:sp>
        <p:nvSpPr>
          <p:cNvPr name="TextBox 4" id="4"/>
          <p:cNvSpPr txBox="true"/>
          <p:nvPr/>
        </p:nvSpPr>
        <p:spPr>
          <a:xfrm rot="0">
            <a:off x="353062" y="9486497"/>
            <a:ext cx="1350015" cy="288012"/>
          </a:xfrm>
          <a:prstGeom prst="rect">
            <a:avLst/>
          </a:prstGeom>
        </p:spPr>
        <p:txBody>
          <a:bodyPr anchor="t" rtlCol="false" tIns="0" lIns="0" bIns="0" rIns="0">
            <a:spAutoFit/>
          </a:bodyPr>
          <a:lstStyle/>
          <a:p>
            <a:pPr algn="l">
              <a:lnSpc>
                <a:spcPts val="2403"/>
              </a:lnSpc>
            </a:pPr>
            <a:r>
              <a:rPr lang="en-US" sz="1717">
                <a:solidFill>
                  <a:srgbClr val="FFFFFF"/>
                </a:solidFill>
                <a:latin typeface="Canva Sans"/>
                <a:ea typeface="Canva Sans"/>
                <a:cs typeface="Canva Sans"/>
                <a:sym typeface="Canva Sans"/>
              </a:rPr>
              <a:t>Document - </a:t>
            </a:r>
          </a:p>
        </p:txBody>
      </p:sp>
      <p:sp>
        <p:nvSpPr>
          <p:cNvPr name="TextBox 5" id="5"/>
          <p:cNvSpPr txBox="true"/>
          <p:nvPr/>
        </p:nvSpPr>
        <p:spPr>
          <a:xfrm rot="0">
            <a:off x="1703077" y="9391613"/>
            <a:ext cx="14113034" cy="382897"/>
          </a:xfrm>
          <a:prstGeom prst="rect">
            <a:avLst/>
          </a:prstGeom>
        </p:spPr>
        <p:txBody>
          <a:bodyPr anchor="t" rtlCol="false" tIns="0" lIns="0" bIns="0" rIns="0">
            <a:spAutoFit/>
          </a:bodyPr>
          <a:lstStyle/>
          <a:p>
            <a:pPr algn="l">
              <a:lnSpc>
                <a:spcPts val="3028"/>
              </a:lnSpc>
            </a:pPr>
            <a:r>
              <a:rPr lang="en-US" sz="2162" u="sng">
                <a:solidFill>
                  <a:srgbClr val="FFFFFF"/>
                </a:solidFill>
                <a:latin typeface="Arimo"/>
                <a:ea typeface="Arimo"/>
                <a:cs typeface="Arimo"/>
                <a:sym typeface="Arimo"/>
                <a:hlinkClick r:id="rId2" tooltip="https://www.mongodb.com/docs/manual/reference/operator/aggregation/#conditional-expression-operators"/>
              </a:rPr>
              <a:t>https://www.mongodb.com/docs/manual/reference/operator/aggregation/#conditional-expression-operators</a:t>
            </a:r>
          </a:p>
        </p:txBody>
      </p:sp>
    </p:spTree>
  </p:cSld>
  <p:clrMapOvr>
    <a:masterClrMapping/>
  </p:clrMapOvr>
</p:sld>
</file>

<file path=ppt/slides/slide108.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248397" y="2426326"/>
            <a:ext cx="15194146" cy="1811020"/>
          </a:xfrm>
          <a:prstGeom prst="rect">
            <a:avLst/>
          </a:prstGeom>
        </p:spPr>
        <p:txBody>
          <a:bodyPr anchor="t" rtlCol="false" tIns="0" lIns="0" bIns="0" rIns="0">
            <a:spAutoFit/>
          </a:bodyPr>
          <a:lstStyle/>
          <a:p>
            <a:pPr algn="ctr">
              <a:lnSpc>
                <a:spcPts val="7279"/>
              </a:lnSpc>
              <a:spcBef>
                <a:spcPct val="0"/>
              </a:spcBef>
            </a:pPr>
            <a:r>
              <a:rPr lang="en-US" b="true" sz="5199">
                <a:solidFill>
                  <a:srgbClr val="FFFFFF"/>
                </a:solidFill>
                <a:latin typeface="Canva Sans Bold"/>
                <a:ea typeface="Canva Sans Bold"/>
                <a:cs typeface="Canva Sans Bold"/>
                <a:sym typeface="Canva Sans Bold"/>
              </a:rPr>
              <a:t>The $cond operator in MongoDB is a ternary conditional operator</a:t>
            </a:r>
          </a:p>
        </p:txBody>
      </p:sp>
      <p:sp>
        <p:nvSpPr>
          <p:cNvPr name="TextBox 3" id="3"/>
          <p:cNvSpPr txBox="true"/>
          <p:nvPr/>
        </p:nvSpPr>
        <p:spPr>
          <a:xfrm rot="0">
            <a:off x="1032302" y="5656473"/>
            <a:ext cx="16223397" cy="887095"/>
          </a:xfrm>
          <a:prstGeom prst="rect">
            <a:avLst/>
          </a:prstGeom>
        </p:spPr>
        <p:txBody>
          <a:bodyPr anchor="t" rtlCol="false" tIns="0" lIns="0" bIns="0" rIns="0">
            <a:spAutoFit/>
          </a:bodyPr>
          <a:lstStyle/>
          <a:p>
            <a:pPr algn="ctr">
              <a:lnSpc>
                <a:spcPts val="7279"/>
              </a:lnSpc>
              <a:spcBef>
                <a:spcPct val="0"/>
              </a:spcBef>
            </a:pPr>
            <a:r>
              <a:rPr lang="en-US" b="true" sz="5199">
                <a:solidFill>
                  <a:srgbClr val="E6DE22"/>
                </a:solidFill>
                <a:latin typeface="Canva Sans Bold"/>
                <a:ea typeface="Canva Sans Bold"/>
                <a:cs typeface="Canva Sans Bold"/>
                <a:sym typeface="Canva Sans Bold"/>
              </a:rPr>
              <a:t>{ $cond: [ &lt;condition&gt;, &lt;true-case&gt;, &lt;false-case&gt; ] }</a:t>
            </a:r>
          </a:p>
        </p:txBody>
      </p:sp>
    </p:spTree>
  </p:cSld>
  <p:clrMapOvr>
    <a:masterClrMapping/>
  </p:clrMapOvr>
</p:sld>
</file>

<file path=ppt/slides/slide109.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734316" y="952500"/>
            <a:ext cx="14313856" cy="8372865"/>
          </a:xfrm>
          <a:prstGeom prst="rect">
            <a:avLst/>
          </a:prstGeom>
        </p:spPr>
        <p:txBody>
          <a:bodyPr anchor="t" rtlCol="false" tIns="0" lIns="0" bIns="0" rIns="0">
            <a:spAutoFit/>
          </a:bodyPr>
          <a:lstStyle/>
          <a:p>
            <a:pPr algn="l">
              <a:lnSpc>
                <a:spcPts val="5317"/>
              </a:lnSpc>
            </a:pPr>
            <a:r>
              <a:rPr lang="en-US" sz="3797" b="true">
                <a:solidFill>
                  <a:srgbClr val="FFFFFF"/>
                </a:solidFill>
                <a:latin typeface="Canva Sans Bold"/>
                <a:ea typeface="Canva Sans Bold"/>
                <a:cs typeface="Canva Sans Bold"/>
                <a:sym typeface="Canva Sans Bold"/>
              </a:rPr>
              <a:t>Suppose we want to check if a car's fuel_type is "Petrol"</a:t>
            </a:r>
            <a:r>
              <a:rPr lang="en-US" sz="3797" b="true">
                <a:solidFill>
                  <a:srgbClr val="FFFFFF"/>
                </a:solidFill>
                <a:latin typeface="Canva Sans Bold"/>
                <a:ea typeface="Canva Sans Bold"/>
                <a:cs typeface="Canva Sans Bold"/>
                <a:sym typeface="Canva Sans Bold"/>
              </a:rPr>
              <a:t> </a:t>
            </a:r>
          </a:p>
          <a:p>
            <a:pPr algn="l">
              <a:lnSpc>
                <a:spcPts val="5317"/>
              </a:lnSpc>
            </a:pPr>
            <a:r>
              <a:rPr lang="en-US" sz="3797" b="true">
                <a:solidFill>
                  <a:srgbClr val="FFFFFF"/>
                </a:solidFill>
                <a:latin typeface="Canva Sans Bold"/>
                <a:ea typeface="Canva Sans Bold"/>
                <a:cs typeface="Canva Sans Bold"/>
                <a:sym typeface="Canva Sans Bold"/>
              </a:rPr>
              <a:t> and categorize the cars into </a:t>
            </a:r>
            <a:r>
              <a:rPr lang="en-US" sz="3797" b="true">
                <a:solidFill>
                  <a:srgbClr val="38B6FF"/>
                </a:solidFill>
                <a:latin typeface="Canva Sans Bold"/>
                <a:ea typeface="Canva Sans Bold"/>
                <a:cs typeface="Canva Sans Bold"/>
                <a:sym typeface="Canva Sans Bold"/>
              </a:rPr>
              <a:t>‘Petrol Car’ &amp; ‘Non-Petrol’</a:t>
            </a:r>
          </a:p>
          <a:p>
            <a:pPr algn="l">
              <a:lnSpc>
                <a:spcPts val="4617"/>
              </a:lnSpc>
              <a:spcBef>
                <a:spcPct val="0"/>
              </a:spcBef>
            </a:pPr>
          </a:p>
          <a:p>
            <a:pPr algn="l">
              <a:lnSpc>
                <a:spcPts val="5140"/>
              </a:lnSpc>
              <a:spcBef>
                <a:spcPct val="0"/>
              </a:spcBef>
            </a:pPr>
            <a:r>
              <a:rPr lang="en-US" b="true" sz="3671">
                <a:solidFill>
                  <a:srgbClr val="FFDE59"/>
                </a:solidFill>
                <a:latin typeface="Canva Sans Bold"/>
                <a:ea typeface="Canva Sans Bold"/>
                <a:cs typeface="Canva Sans Bold"/>
                <a:sym typeface="Canva Sans Bold"/>
              </a:rPr>
              <a:t>db.cars.aggregate([</a:t>
            </a:r>
          </a:p>
          <a:p>
            <a:pPr algn="l">
              <a:lnSpc>
                <a:spcPts val="5140"/>
              </a:lnSpc>
              <a:spcBef>
                <a:spcPct val="0"/>
              </a:spcBef>
            </a:pPr>
            <a:r>
              <a:rPr lang="en-US" b="true" sz="3671">
                <a:solidFill>
                  <a:srgbClr val="FFDE59"/>
                </a:solidFill>
                <a:latin typeface="Canva Sans Bold"/>
                <a:ea typeface="Canva Sans Bold"/>
                <a:cs typeface="Canva Sans Bold"/>
                <a:sym typeface="Canva Sans Bold"/>
              </a:rPr>
              <a:t>                  { </a:t>
            </a:r>
            <a:r>
              <a:rPr lang="en-US" b="true" sz="3671">
                <a:solidFill>
                  <a:srgbClr val="C1FF72"/>
                </a:solidFill>
                <a:latin typeface="Canva Sans Bold"/>
                <a:ea typeface="Canva Sans Bold"/>
                <a:cs typeface="Canva Sans Bold"/>
                <a:sym typeface="Canva Sans Bold"/>
              </a:rPr>
              <a:t>$project</a:t>
            </a:r>
            <a:r>
              <a:rPr lang="en-US" b="true" sz="3671">
                <a:solidFill>
                  <a:srgbClr val="FFDE59"/>
                </a:solidFill>
                <a:latin typeface="Canva Sans Bold"/>
                <a:ea typeface="Canva Sans Bold"/>
                <a:cs typeface="Canva Sans Bold"/>
                <a:sym typeface="Canva Sans Bold"/>
              </a:rPr>
              <a:t>: {</a:t>
            </a:r>
          </a:p>
          <a:p>
            <a:pPr algn="l">
              <a:lnSpc>
                <a:spcPts val="5140"/>
              </a:lnSpc>
              <a:spcBef>
                <a:spcPct val="0"/>
              </a:spcBef>
            </a:pPr>
            <a:r>
              <a:rPr lang="en-US" b="true" sz="3671">
                <a:solidFill>
                  <a:srgbClr val="FFDE59"/>
                </a:solidFill>
                <a:latin typeface="Canva Sans Bold"/>
                <a:ea typeface="Canva Sans Bold"/>
                <a:cs typeface="Canva Sans Bold"/>
                <a:sym typeface="Canva Sans Bold"/>
              </a:rPr>
              <a:t>                          _id: 0, maker: 1, model: 1,</a:t>
            </a:r>
          </a:p>
          <a:p>
            <a:pPr algn="l">
              <a:lnSpc>
                <a:spcPts val="5140"/>
              </a:lnSpc>
              <a:spcBef>
                <a:spcPct val="0"/>
              </a:spcBef>
            </a:pPr>
            <a:r>
              <a:rPr lang="en-US" b="true" sz="3671">
                <a:solidFill>
                  <a:srgbClr val="FFDE59"/>
                </a:solidFill>
                <a:latin typeface="Canva Sans Bold"/>
                <a:ea typeface="Canva Sans Bold"/>
                <a:cs typeface="Canva Sans Bold"/>
                <a:sym typeface="Canva Sans Bold"/>
              </a:rPr>
              <a:t>                          fuelCategory: {</a:t>
            </a:r>
          </a:p>
          <a:p>
            <a:pPr algn="l">
              <a:lnSpc>
                <a:spcPts val="5140"/>
              </a:lnSpc>
              <a:spcBef>
                <a:spcPct val="0"/>
              </a:spcBef>
            </a:pPr>
            <a:r>
              <a:rPr lang="en-US" b="true" sz="3671">
                <a:solidFill>
                  <a:srgbClr val="FFDE59"/>
                </a:solidFill>
                <a:latin typeface="Canva Sans Bold"/>
                <a:ea typeface="Canva Sans Bold"/>
                <a:cs typeface="Canva Sans Bold"/>
                <a:sym typeface="Canva Sans Bold"/>
              </a:rPr>
              <a:t>                                      </a:t>
            </a:r>
            <a:r>
              <a:rPr lang="en-US" b="true" sz="3671">
                <a:solidFill>
                  <a:srgbClr val="C1FF72"/>
                </a:solidFill>
                <a:latin typeface="Canva Sans Bold"/>
                <a:ea typeface="Canva Sans Bold"/>
                <a:cs typeface="Canva Sans Bold"/>
                <a:sym typeface="Canva Sans Bold"/>
              </a:rPr>
              <a:t>$cond: {</a:t>
            </a:r>
          </a:p>
          <a:p>
            <a:pPr algn="l">
              <a:lnSpc>
                <a:spcPts val="5140"/>
              </a:lnSpc>
              <a:spcBef>
                <a:spcPct val="0"/>
              </a:spcBef>
            </a:pPr>
            <a:r>
              <a:rPr lang="en-US" b="true" sz="3671">
                <a:solidFill>
                  <a:srgbClr val="C1FF72"/>
                </a:solidFill>
                <a:latin typeface="Canva Sans Bold"/>
                <a:ea typeface="Canva Sans Bold"/>
                <a:cs typeface="Canva Sans Bold"/>
                <a:sym typeface="Canva Sans Bold"/>
              </a:rPr>
              <a:t>                                           if: { $eq: ["$fuel_type", "Petrol"] },</a:t>
            </a:r>
          </a:p>
          <a:p>
            <a:pPr algn="l">
              <a:lnSpc>
                <a:spcPts val="5140"/>
              </a:lnSpc>
              <a:spcBef>
                <a:spcPct val="0"/>
              </a:spcBef>
            </a:pPr>
            <a:r>
              <a:rPr lang="en-US" b="true" sz="3671">
                <a:solidFill>
                  <a:srgbClr val="C1FF72"/>
                </a:solidFill>
                <a:latin typeface="Canva Sans Bold"/>
                <a:ea typeface="Canva Sans Bold"/>
                <a:cs typeface="Canva Sans Bold"/>
                <a:sym typeface="Canva Sans Bold"/>
              </a:rPr>
              <a:t>                                                then: "Petrol Car",</a:t>
            </a:r>
          </a:p>
          <a:p>
            <a:pPr algn="l">
              <a:lnSpc>
                <a:spcPts val="5140"/>
              </a:lnSpc>
              <a:spcBef>
                <a:spcPct val="0"/>
              </a:spcBef>
            </a:pPr>
            <a:r>
              <a:rPr lang="en-US" b="true" sz="3671">
                <a:solidFill>
                  <a:srgbClr val="C1FF72"/>
                </a:solidFill>
                <a:latin typeface="Canva Sans Bold"/>
                <a:ea typeface="Canva Sans Bold"/>
                <a:cs typeface="Canva Sans Bold"/>
                <a:sym typeface="Canva Sans Bold"/>
              </a:rPr>
              <a:t>                                           else: "Non-Petrol Car"</a:t>
            </a:r>
          </a:p>
          <a:p>
            <a:pPr algn="l">
              <a:lnSpc>
                <a:spcPts val="5140"/>
              </a:lnSpc>
              <a:spcBef>
                <a:spcPct val="0"/>
              </a:spcBef>
            </a:pPr>
            <a:r>
              <a:rPr lang="en-US" b="true" sz="3671">
                <a:solidFill>
                  <a:srgbClr val="C1FF72"/>
                </a:solidFill>
                <a:latin typeface="Canva Sans Bold"/>
                <a:ea typeface="Canva Sans Bold"/>
                <a:cs typeface="Canva Sans Bold"/>
                <a:sym typeface="Canva Sans Bold"/>
              </a:rPr>
              <a:t>                                     }</a:t>
            </a:r>
          </a:p>
          <a:p>
            <a:pPr algn="l">
              <a:lnSpc>
                <a:spcPts val="5140"/>
              </a:lnSpc>
              <a:spcBef>
                <a:spcPct val="0"/>
              </a:spcBef>
            </a:pPr>
            <a:r>
              <a:rPr lang="en-US" b="true" sz="3671">
                <a:solidFill>
                  <a:srgbClr val="FFDE59"/>
                </a:solidFill>
                <a:latin typeface="Canva Sans Bold"/>
                <a:ea typeface="Canva Sans Bold"/>
                <a:cs typeface="Canva Sans Bold"/>
                <a:sym typeface="Canva Sans Bold"/>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2062907" y="2313706"/>
            <a:ext cx="14162186" cy="7425706"/>
            <a:chOff x="0" y="0"/>
            <a:chExt cx="3729959" cy="1955741"/>
          </a:xfrm>
        </p:grpSpPr>
        <p:sp>
          <p:nvSpPr>
            <p:cNvPr name="Freeform 3" id="3"/>
            <p:cNvSpPr/>
            <p:nvPr/>
          </p:nvSpPr>
          <p:spPr>
            <a:xfrm flipH="false" flipV="false" rot="0">
              <a:off x="0" y="0"/>
              <a:ext cx="3729958" cy="1955741"/>
            </a:xfrm>
            <a:custGeom>
              <a:avLst/>
              <a:gdLst/>
              <a:ahLst/>
              <a:cxnLst/>
              <a:rect r="r" b="b" t="t" l="l"/>
              <a:pathLst>
                <a:path h="1955741" w="3729958">
                  <a:moveTo>
                    <a:pt x="27880" y="0"/>
                  </a:moveTo>
                  <a:lnTo>
                    <a:pt x="3702079" y="0"/>
                  </a:lnTo>
                  <a:cubicBezTo>
                    <a:pt x="3709473" y="0"/>
                    <a:pt x="3716564" y="2937"/>
                    <a:pt x="3721793" y="8166"/>
                  </a:cubicBezTo>
                  <a:cubicBezTo>
                    <a:pt x="3727021" y="13394"/>
                    <a:pt x="3729958" y="20486"/>
                    <a:pt x="3729958" y="27880"/>
                  </a:cubicBezTo>
                  <a:lnTo>
                    <a:pt x="3729958" y="1927862"/>
                  </a:lnTo>
                  <a:cubicBezTo>
                    <a:pt x="3729958" y="1943259"/>
                    <a:pt x="3717476" y="1955741"/>
                    <a:pt x="3702079" y="1955741"/>
                  </a:cubicBezTo>
                  <a:lnTo>
                    <a:pt x="27880" y="1955741"/>
                  </a:lnTo>
                  <a:cubicBezTo>
                    <a:pt x="12482" y="1955741"/>
                    <a:pt x="0" y="1943259"/>
                    <a:pt x="0" y="1927862"/>
                  </a:cubicBezTo>
                  <a:lnTo>
                    <a:pt x="0" y="27880"/>
                  </a:lnTo>
                  <a:cubicBezTo>
                    <a:pt x="0" y="12482"/>
                    <a:pt x="12482" y="0"/>
                    <a:pt x="2788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0" y="-57150"/>
              <a:ext cx="3729959" cy="2012891"/>
            </a:xfrm>
            <a:prstGeom prst="rect">
              <a:avLst/>
            </a:prstGeom>
          </p:spPr>
          <p:txBody>
            <a:bodyPr anchor="ctr" rtlCol="false" tIns="50800" lIns="50800" bIns="50800" rIns="50800"/>
            <a:lstStyle/>
            <a:p>
              <a:pPr algn="ctr">
                <a:lnSpc>
                  <a:spcPts val="2778"/>
                </a:lnSpc>
              </a:pPr>
            </a:p>
          </p:txBody>
        </p:sp>
      </p:grpSp>
      <p:sp>
        <p:nvSpPr>
          <p:cNvPr name="Freeform 5" id="5"/>
          <p:cNvSpPr/>
          <p:nvPr/>
        </p:nvSpPr>
        <p:spPr>
          <a:xfrm flipH="false" flipV="false" rot="0">
            <a:off x="8132523" y="826858"/>
            <a:ext cx="2022955" cy="2022955"/>
          </a:xfrm>
          <a:custGeom>
            <a:avLst/>
            <a:gdLst/>
            <a:ahLst/>
            <a:cxnLst/>
            <a:rect r="r" b="b" t="t" l="l"/>
            <a:pathLst>
              <a:path h="2022955" w="2022955">
                <a:moveTo>
                  <a:pt x="0" y="0"/>
                </a:moveTo>
                <a:lnTo>
                  <a:pt x="2022954" y="0"/>
                </a:lnTo>
                <a:lnTo>
                  <a:pt x="2022954" y="2022955"/>
                </a:lnTo>
                <a:lnTo>
                  <a:pt x="0" y="2022955"/>
                </a:lnTo>
                <a:lnTo>
                  <a:pt x="0" y="0"/>
                </a:lnTo>
                <a:close/>
              </a:path>
            </a:pathLst>
          </a:custGeom>
          <a:blipFill>
            <a:blip r:embed="rId2"/>
            <a:stretch>
              <a:fillRect l="0" t="0" r="0" b="0"/>
            </a:stretch>
          </a:blipFill>
        </p:spPr>
      </p:sp>
      <p:sp>
        <p:nvSpPr>
          <p:cNvPr name="Freeform 6" id="6"/>
          <p:cNvSpPr/>
          <p:nvPr/>
        </p:nvSpPr>
        <p:spPr>
          <a:xfrm flipH="false" flipV="false" rot="0">
            <a:off x="4392550" y="3175539"/>
            <a:ext cx="956197" cy="1153308"/>
          </a:xfrm>
          <a:custGeom>
            <a:avLst/>
            <a:gdLst/>
            <a:ahLst/>
            <a:cxnLst/>
            <a:rect r="r" b="b" t="t" l="l"/>
            <a:pathLst>
              <a:path h="1153308" w="956197">
                <a:moveTo>
                  <a:pt x="0" y="0"/>
                </a:moveTo>
                <a:lnTo>
                  <a:pt x="956197" y="0"/>
                </a:lnTo>
                <a:lnTo>
                  <a:pt x="956197" y="1153309"/>
                </a:lnTo>
                <a:lnTo>
                  <a:pt x="0" y="11533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496258" y="3175539"/>
            <a:ext cx="956197" cy="1153308"/>
          </a:xfrm>
          <a:custGeom>
            <a:avLst/>
            <a:gdLst/>
            <a:ahLst/>
            <a:cxnLst/>
            <a:rect r="r" b="b" t="t" l="l"/>
            <a:pathLst>
              <a:path h="1153308" w="956197">
                <a:moveTo>
                  <a:pt x="0" y="0"/>
                </a:moveTo>
                <a:lnTo>
                  <a:pt x="956197" y="0"/>
                </a:lnTo>
                <a:lnTo>
                  <a:pt x="956197" y="1153309"/>
                </a:lnTo>
                <a:lnTo>
                  <a:pt x="0" y="11533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601759" y="3175539"/>
            <a:ext cx="956197" cy="1153308"/>
          </a:xfrm>
          <a:custGeom>
            <a:avLst/>
            <a:gdLst/>
            <a:ahLst/>
            <a:cxnLst/>
            <a:rect r="r" b="b" t="t" l="l"/>
            <a:pathLst>
              <a:path h="1153308" w="956197">
                <a:moveTo>
                  <a:pt x="0" y="0"/>
                </a:moveTo>
                <a:lnTo>
                  <a:pt x="956198" y="0"/>
                </a:lnTo>
                <a:lnTo>
                  <a:pt x="956198" y="1153309"/>
                </a:lnTo>
                <a:lnTo>
                  <a:pt x="0" y="11533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3261707" y="4732532"/>
            <a:ext cx="3217883" cy="4345027"/>
          </a:xfrm>
          <a:custGeom>
            <a:avLst/>
            <a:gdLst/>
            <a:ahLst/>
            <a:cxnLst/>
            <a:rect r="r" b="b" t="t" l="l"/>
            <a:pathLst>
              <a:path h="4345027" w="3217883">
                <a:moveTo>
                  <a:pt x="0" y="0"/>
                </a:moveTo>
                <a:lnTo>
                  <a:pt x="3217883" y="0"/>
                </a:lnTo>
                <a:lnTo>
                  <a:pt x="3217883" y="4345027"/>
                </a:lnTo>
                <a:lnTo>
                  <a:pt x="0" y="43450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424437" y="951240"/>
            <a:ext cx="5310843" cy="887095"/>
          </a:xfrm>
          <a:prstGeom prst="rect">
            <a:avLst/>
          </a:prstGeom>
        </p:spPr>
        <p:txBody>
          <a:bodyPr anchor="t" rtlCol="false" tIns="0" lIns="0" bIns="0" rIns="0">
            <a:spAutoFit/>
          </a:bodyPr>
          <a:lstStyle/>
          <a:p>
            <a:pPr algn="ctr">
              <a:lnSpc>
                <a:spcPts val="7279"/>
              </a:lnSpc>
            </a:pPr>
            <a:r>
              <a:rPr lang="en-US" sz="5199" b="true">
                <a:solidFill>
                  <a:srgbClr val="C1FF72"/>
                </a:solidFill>
                <a:latin typeface="Canva Sans Bold"/>
                <a:ea typeface="Canva Sans Bold"/>
                <a:cs typeface="Canva Sans Bold"/>
                <a:sym typeface="Canva Sans Bold"/>
              </a:rPr>
              <a:t>collection:</a:t>
            </a:r>
            <a:r>
              <a:rPr lang="en-US" sz="5199" b="true">
                <a:solidFill>
                  <a:srgbClr val="FFFFFF"/>
                </a:solidFill>
                <a:latin typeface="Canva Sans Bold"/>
                <a:ea typeface="Canva Sans Bold"/>
                <a:cs typeface="Canva Sans Bold"/>
                <a:sym typeface="Canva Sans Bold"/>
              </a:rPr>
              <a:t> users</a:t>
            </a:r>
          </a:p>
        </p:txBody>
      </p:sp>
      <p:sp>
        <p:nvSpPr>
          <p:cNvPr name="Freeform 11" id="11"/>
          <p:cNvSpPr/>
          <p:nvPr/>
        </p:nvSpPr>
        <p:spPr>
          <a:xfrm flipH="false" flipV="false" rot="0">
            <a:off x="7365415" y="4732532"/>
            <a:ext cx="3217883" cy="4345027"/>
          </a:xfrm>
          <a:custGeom>
            <a:avLst/>
            <a:gdLst/>
            <a:ahLst/>
            <a:cxnLst/>
            <a:rect r="r" b="b" t="t" l="l"/>
            <a:pathLst>
              <a:path h="4345027" w="3217883">
                <a:moveTo>
                  <a:pt x="0" y="0"/>
                </a:moveTo>
                <a:lnTo>
                  <a:pt x="3217883" y="0"/>
                </a:lnTo>
                <a:lnTo>
                  <a:pt x="3217883" y="4345027"/>
                </a:lnTo>
                <a:lnTo>
                  <a:pt x="0" y="43450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1469123" y="4684004"/>
            <a:ext cx="3217883" cy="4345027"/>
          </a:xfrm>
          <a:custGeom>
            <a:avLst/>
            <a:gdLst/>
            <a:ahLst/>
            <a:cxnLst/>
            <a:rect r="r" b="b" t="t" l="l"/>
            <a:pathLst>
              <a:path h="4345027" w="3217883">
                <a:moveTo>
                  <a:pt x="0" y="0"/>
                </a:moveTo>
                <a:lnTo>
                  <a:pt x="3217882" y="0"/>
                </a:lnTo>
                <a:lnTo>
                  <a:pt x="3217882" y="4345028"/>
                </a:lnTo>
                <a:lnTo>
                  <a:pt x="0" y="4345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3741400" y="5959884"/>
            <a:ext cx="2333387" cy="1726592"/>
          </a:xfrm>
          <a:prstGeom prst="rect">
            <a:avLst/>
          </a:prstGeom>
        </p:spPr>
        <p:txBody>
          <a:bodyPr anchor="t" rtlCol="false" tIns="0" lIns="0" bIns="0" rIns="0">
            <a:spAutoFit/>
          </a:bodyPr>
          <a:lstStyle/>
          <a:p>
            <a:pPr algn="l">
              <a:lnSpc>
                <a:spcPts val="4583"/>
              </a:lnSpc>
            </a:pPr>
            <a:r>
              <a:rPr lang="en-US" sz="3273" b="true">
                <a:solidFill>
                  <a:srgbClr val="000000"/>
                </a:solidFill>
                <a:latin typeface="Canva Sans Bold"/>
                <a:ea typeface="Canva Sans Bold"/>
                <a:cs typeface="Canva Sans Bold"/>
                <a:sym typeface="Canva Sans Bold"/>
              </a:rPr>
              <a:t>name:  Raju</a:t>
            </a:r>
          </a:p>
          <a:p>
            <a:pPr algn="l">
              <a:lnSpc>
                <a:spcPts val="4583"/>
              </a:lnSpc>
            </a:pPr>
            <a:r>
              <a:rPr lang="en-US" sz="3273" b="true">
                <a:solidFill>
                  <a:srgbClr val="000000"/>
                </a:solidFill>
                <a:latin typeface="Canva Sans Bold"/>
                <a:ea typeface="Canva Sans Bold"/>
                <a:cs typeface="Canva Sans Bold"/>
                <a:sym typeface="Canva Sans Bold"/>
              </a:rPr>
              <a:t>age: 25</a:t>
            </a:r>
          </a:p>
          <a:p>
            <a:pPr algn="l">
              <a:lnSpc>
                <a:spcPts val="4583"/>
              </a:lnSpc>
            </a:pPr>
          </a:p>
        </p:txBody>
      </p:sp>
      <p:sp>
        <p:nvSpPr>
          <p:cNvPr name="TextBox 14" id="14"/>
          <p:cNvSpPr txBox="true"/>
          <p:nvPr/>
        </p:nvSpPr>
        <p:spPr>
          <a:xfrm rot="0">
            <a:off x="7822090" y="6008412"/>
            <a:ext cx="2580858" cy="1726592"/>
          </a:xfrm>
          <a:prstGeom prst="rect">
            <a:avLst/>
          </a:prstGeom>
        </p:spPr>
        <p:txBody>
          <a:bodyPr anchor="t" rtlCol="false" tIns="0" lIns="0" bIns="0" rIns="0">
            <a:spAutoFit/>
          </a:bodyPr>
          <a:lstStyle/>
          <a:p>
            <a:pPr algn="l">
              <a:lnSpc>
                <a:spcPts val="4583"/>
              </a:lnSpc>
            </a:pPr>
            <a:r>
              <a:rPr lang="en-US" sz="3273" b="true">
                <a:solidFill>
                  <a:srgbClr val="000000"/>
                </a:solidFill>
                <a:latin typeface="Canva Sans Bold"/>
                <a:ea typeface="Canva Sans Bold"/>
                <a:cs typeface="Canva Sans Bold"/>
                <a:sym typeface="Canva Sans Bold"/>
              </a:rPr>
              <a:t>name:  Sham</a:t>
            </a:r>
          </a:p>
          <a:p>
            <a:pPr algn="l">
              <a:lnSpc>
                <a:spcPts val="4583"/>
              </a:lnSpc>
            </a:pPr>
            <a:r>
              <a:rPr lang="en-US" sz="3273" b="true">
                <a:solidFill>
                  <a:srgbClr val="000000"/>
                </a:solidFill>
                <a:latin typeface="Canva Sans Bold"/>
                <a:ea typeface="Canva Sans Bold"/>
                <a:cs typeface="Canva Sans Bold"/>
                <a:sym typeface="Canva Sans Bold"/>
              </a:rPr>
              <a:t>age: 28</a:t>
            </a:r>
          </a:p>
          <a:p>
            <a:pPr algn="l">
              <a:lnSpc>
                <a:spcPts val="4583"/>
              </a:lnSpc>
            </a:pPr>
          </a:p>
        </p:txBody>
      </p:sp>
      <p:sp>
        <p:nvSpPr>
          <p:cNvPr name="TextBox 15" id="15"/>
          <p:cNvSpPr txBox="true"/>
          <p:nvPr/>
        </p:nvSpPr>
        <p:spPr>
          <a:xfrm rot="0">
            <a:off x="11803852" y="6189306"/>
            <a:ext cx="2548424" cy="1383855"/>
          </a:xfrm>
          <a:prstGeom prst="rect">
            <a:avLst/>
          </a:prstGeom>
        </p:spPr>
        <p:txBody>
          <a:bodyPr anchor="t" rtlCol="false" tIns="0" lIns="0" bIns="0" rIns="0">
            <a:spAutoFit/>
          </a:bodyPr>
          <a:lstStyle/>
          <a:p>
            <a:pPr algn="l">
              <a:lnSpc>
                <a:spcPts val="3689"/>
              </a:lnSpc>
            </a:pPr>
            <a:r>
              <a:rPr lang="en-US" sz="2635" b="true">
                <a:solidFill>
                  <a:srgbClr val="000000"/>
                </a:solidFill>
                <a:latin typeface="Canva Sans Bold"/>
                <a:ea typeface="Canva Sans Bold"/>
                <a:cs typeface="Canva Sans Bold"/>
                <a:sym typeface="Canva Sans Bold"/>
              </a:rPr>
              <a:t>name:  Baburao</a:t>
            </a:r>
          </a:p>
          <a:p>
            <a:pPr algn="l">
              <a:lnSpc>
                <a:spcPts val="3689"/>
              </a:lnSpc>
            </a:pPr>
            <a:r>
              <a:rPr lang="en-US" sz="2635" b="true">
                <a:solidFill>
                  <a:srgbClr val="000000"/>
                </a:solidFill>
                <a:latin typeface="Canva Sans Bold"/>
                <a:ea typeface="Canva Sans Bold"/>
                <a:cs typeface="Canva Sans Bold"/>
                <a:sym typeface="Canva Sans Bold"/>
              </a:rPr>
              <a:t>age: 45</a:t>
            </a:r>
          </a:p>
          <a:p>
            <a:pPr algn="l">
              <a:lnSpc>
                <a:spcPts val="3689"/>
              </a:lnSpc>
            </a:pPr>
          </a:p>
        </p:txBody>
      </p:sp>
      <p:sp>
        <p:nvSpPr>
          <p:cNvPr name="TextBox 16" id="16"/>
          <p:cNvSpPr txBox="true"/>
          <p:nvPr/>
        </p:nvSpPr>
        <p:spPr>
          <a:xfrm rot="0">
            <a:off x="342225" y="8991834"/>
            <a:ext cx="3559493" cy="870986"/>
          </a:xfrm>
          <a:prstGeom prst="rect">
            <a:avLst/>
          </a:prstGeom>
        </p:spPr>
        <p:txBody>
          <a:bodyPr anchor="t" rtlCol="false" tIns="0" lIns="0" bIns="0" rIns="0">
            <a:spAutoFit/>
          </a:bodyPr>
          <a:lstStyle/>
          <a:p>
            <a:pPr algn="ctr">
              <a:lnSpc>
                <a:spcPts val="7117"/>
              </a:lnSpc>
            </a:pPr>
            <a:r>
              <a:rPr lang="en-US" sz="5084" b="true">
                <a:solidFill>
                  <a:srgbClr val="FFFFFF"/>
                </a:solidFill>
                <a:latin typeface="Canva Sans Bold"/>
                <a:ea typeface="Canva Sans Bold"/>
                <a:cs typeface="Canva Sans Bold"/>
                <a:sym typeface="Canva Sans Bold"/>
              </a:rPr>
              <a:t>documents</a:t>
            </a:r>
          </a:p>
        </p:txBody>
      </p:sp>
      <p:sp>
        <p:nvSpPr>
          <p:cNvPr name="TextBox 17" id="17"/>
          <p:cNvSpPr txBox="true"/>
          <p:nvPr/>
        </p:nvSpPr>
        <p:spPr>
          <a:xfrm rot="0">
            <a:off x="13475470" y="6554008"/>
            <a:ext cx="1753612" cy="870986"/>
          </a:xfrm>
          <a:prstGeom prst="rect">
            <a:avLst/>
          </a:prstGeom>
        </p:spPr>
        <p:txBody>
          <a:bodyPr anchor="t" rtlCol="false" tIns="0" lIns="0" bIns="0" rIns="0">
            <a:spAutoFit/>
          </a:bodyPr>
          <a:lstStyle/>
          <a:p>
            <a:pPr algn="ctr">
              <a:lnSpc>
                <a:spcPts val="7117"/>
              </a:lnSpc>
            </a:pPr>
            <a:r>
              <a:rPr lang="en-US" sz="5084" b="true">
                <a:solidFill>
                  <a:srgbClr val="FFFFFF"/>
                </a:solidFill>
                <a:latin typeface="Canva Sans Bold"/>
                <a:ea typeface="Canva Sans Bold"/>
                <a:cs typeface="Canva Sans Bold"/>
                <a:sym typeface="Canva Sans Bold"/>
              </a:rPr>
              <a:t>fields</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2609701" y="1887651"/>
            <a:ext cx="14855043" cy="7370649"/>
          </a:xfrm>
          <a:custGeom>
            <a:avLst/>
            <a:gdLst/>
            <a:ahLst/>
            <a:cxnLst/>
            <a:rect r="r" b="b" t="t" l="l"/>
            <a:pathLst>
              <a:path h="7370649" w="14855043">
                <a:moveTo>
                  <a:pt x="0" y="0"/>
                </a:moveTo>
                <a:lnTo>
                  <a:pt x="14855043" y="0"/>
                </a:lnTo>
                <a:lnTo>
                  <a:pt x="14855043" y="7370649"/>
                </a:lnTo>
                <a:lnTo>
                  <a:pt x="0" y="7370649"/>
                </a:lnTo>
                <a:lnTo>
                  <a:pt x="0" y="0"/>
                </a:lnTo>
                <a:close/>
              </a:path>
            </a:pathLst>
          </a:custGeom>
          <a:blipFill>
            <a:blip r:embed="rId2"/>
            <a:stretch>
              <a:fillRect l="0" t="0" r="0" b="0"/>
            </a:stretch>
          </a:blipFill>
        </p:spPr>
      </p:sp>
      <p:sp>
        <p:nvSpPr>
          <p:cNvPr name="TextBox 3" id="3"/>
          <p:cNvSpPr txBox="true"/>
          <p:nvPr/>
        </p:nvSpPr>
        <p:spPr>
          <a:xfrm rot="0">
            <a:off x="648753" y="518477"/>
            <a:ext cx="16815991" cy="1010673"/>
          </a:xfrm>
          <a:prstGeom prst="rect">
            <a:avLst/>
          </a:prstGeom>
        </p:spPr>
        <p:txBody>
          <a:bodyPr anchor="t" rtlCol="false" tIns="0" lIns="0" bIns="0" rIns="0">
            <a:spAutoFit/>
          </a:bodyPr>
          <a:lstStyle/>
          <a:p>
            <a:pPr algn="ctr">
              <a:lnSpc>
                <a:spcPts val="8240"/>
              </a:lnSpc>
            </a:pPr>
            <a:r>
              <a:rPr lang="en-US" sz="5886" b="true">
                <a:solidFill>
                  <a:srgbClr val="FFFFFF"/>
                </a:solidFill>
                <a:latin typeface="Canva Sans Bold"/>
                <a:ea typeface="Canva Sans Bold"/>
                <a:cs typeface="Canva Sans Bold"/>
                <a:sym typeface="Canva Sans Bold"/>
              </a:rPr>
              <a:t>$switch</a:t>
            </a:r>
          </a:p>
        </p:txBody>
      </p:sp>
    </p:spTree>
  </p:cSld>
  <p:clrMapOvr>
    <a:masterClrMapping/>
  </p:clrMapOvr>
</p:sld>
</file>

<file path=ppt/slides/slide111.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028700" y="787709"/>
            <a:ext cx="16230600" cy="9217329"/>
          </a:xfrm>
          <a:prstGeom prst="rect">
            <a:avLst/>
          </a:prstGeom>
        </p:spPr>
        <p:txBody>
          <a:bodyPr anchor="t" rtlCol="false" tIns="0" lIns="0" bIns="0" rIns="0">
            <a:spAutoFit/>
          </a:bodyPr>
          <a:lstStyle/>
          <a:p>
            <a:pPr algn="l">
              <a:lnSpc>
                <a:spcPts val="5057"/>
              </a:lnSpc>
            </a:pPr>
            <a:r>
              <a:rPr lang="en-US" sz="3612" b="true">
                <a:solidFill>
                  <a:srgbClr val="FFFFFF"/>
                </a:solidFill>
                <a:latin typeface="Canva Sans Bold"/>
                <a:ea typeface="Canva Sans Bold"/>
                <a:cs typeface="Canva Sans Bold"/>
                <a:sym typeface="Canva Sans Bold"/>
              </a:rPr>
              <a:t>Suppose we want to categorize the price</a:t>
            </a:r>
            <a:r>
              <a:rPr lang="en-US" sz="3612" b="true">
                <a:solidFill>
                  <a:srgbClr val="FFFFFF"/>
                </a:solidFill>
                <a:latin typeface="Canva Sans Bold"/>
                <a:ea typeface="Canva Sans Bold"/>
                <a:cs typeface="Canva Sans Bold"/>
                <a:sym typeface="Canva Sans Bold"/>
              </a:rPr>
              <a:t> of the car into three categories:   "Budget", "Midrange", and "Premium"</a:t>
            </a:r>
          </a:p>
          <a:p>
            <a:pPr algn="l">
              <a:lnSpc>
                <a:spcPts val="5057"/>
              </a:lnSpc>
              <a:spcBef>
                <a:spcPct val="0"/>
              </a:spcBef>
            </a:pPr>
          </a:p>
          <a:p>
            <a:pPr algn="l">
              <a:lnSpc>
                <a:spcPts val="3659"/>
              </a:lnSpc>
              <a:spcBef>
                <a:spcPct val="0"/>
              </a:spcBef>
            </a:pPr>
            <a:r>
              <a:rPr lang="en-US" b="true" sz="2613">
                <a:solidFill>
                  <a:srgbClr val="FFDE59"/>
                </a:solidFill>
                <a:latin typeface="Canva Sans Bold"/>
                <a:ea typeface="Canva Sans Bold"/>
                <a:cs typeface="Canva Sans Bold"/>
                <a:sym typeface="Canva Sans Bold"/>
              </a:rPr>
              <a:t>db.cars.aggregate([</a:t>
            </a:r>
          </a:p>
          <a:p>
            <a:pPr algn="l">
              <a:lnSpc>
                <a:spcPts val="3659"/>
              </a:lnSpc>
              <a:spcBef>
                <a:spcPct val="0"/>
              </a:spcBef>
            </a:pPr>
            <a:r>
              <a:rPr lang="en-US" b="true" sz="2613">
                <a:solidFill>
                  <a:srgbClr val="FFDE59"/>
                </a:solidFill>
                <a:latin typeface="Canva Sans Bold"/>
                <a:ea typeface="Canva Sans Bold"/>
                <a:cs typeface="Canva Sans Bold"/>
                <a:sym typeface="Canva Sans Bold"/>
              </a:rPr>
              <a:t>                          {$project: {</a:t>
            </a:r>
          </a:p>
          <a:p>
            <a:pPr algn="l">
              <a:lnSpc>
                <a:spcPts val="3659"/>
              </a:lnSpc>
              <a:spcBef>
                <a:spcPct val="0"/>
              </a:spcBef>
            </a:pPr>
            <a:r>
              <a:rPr lang="en-US" b="true" sz="2613">
                <a:solidFill>
                  <a:srgbClr val="FFDE59"/>
                </a:solidFill>
                <a:latin typeface="Canva Sans Bold"/>
                <a:ea typeface="Canva Sans Bold"/>
                <a:cs typeface="Canva Sans Bold"/>
                <a:sym typeface="Canva Sans Bold"/>
              </a:rPr>
              <a:t>                                _id: 0, maker: 1, model: 1,</a:t>
            </a:r>
          </a:p>
          <a:p>
            <a:pPr algn="l">
              <a:lnSpc>
                <a:spcPts val="3659"/>
              </a:lnSpc>
              <a:spcBef>
                <a:spcPct val="0"/>
              </a:spcBef>
            </a:pPr>
            <a:r>
              <a:rPr lang="en-US" b="true" sz="2613">
                <a:solidFill>
                  <a:srgbClr val="FFDE59"/>
                </a:solidFill>
                <a:latin typeface="Canva Sans Bold"/>
                <a:ea typeface="Canva Sans Bold"/>
                <a:cs typeface="Canva Sans Bold"/>
                <a:sym typeface="Canva Sans Bold"/>
              </a:rPr>
              <a:t> </a:t>
            </a:r>
            <a:r>
              <a:rPr lang="en-US" b="true" sz="2613">
                <a:solidFill>
                  <a:srgbClr val="FFDE59"/>
                </a:solidFill>
                <a:latin typeface="Canva Sans Bold"/>
                <a:ea typeface="Canva Sans Bold"/>
                <a:cs typeface="Canva Sans Bold"/>
                <a:sym typeface="Canva Sans Bold"/>
              </a:rPr>
              <a:t>                               priceCategory: {</a:t>
            </a:r>
          </a:p>
          <a:p>
            <a:pPr algn="l">
              <a:lnSpc>
                <a:spcPts val="3659"/>
              </a:lnSpc>
              <a:spcBef>
                <a:spcPct val="0"/>
              </a:spcBef>
            </a:pPr>
            <a:r>
              <a:rPr lang="en-US" b="true" sz="2613">
                <a:solidFill>
                  <a:srgbClr val="FFDE59"/>
                </a:solidFill>
                <a:latin typeface="Canva Sans Bold"/>
                <a:ea typeface="Canva Sans Bold"/>
                <a:cs typeface="Canva Sans Bold"/>
                <a:sym typeface="Canva Sans Bold"/>
              </a:rPr>
              <a:t>                                                  </a:t>
            </a:r>
            <a:r>
              <a:rPr lang="en-US" b="true" sz="2613">
                <a:solidFill>
                  <a:srgbClr val="C1FF72"/>
                </a:solidFill>
                <a:latin typeface="Canva Sans Bold"/>
                <a:ea typeface="Canva Sans Bold"/>
                <a:cs typeface="Canva Sans Bold"/>
                <a:sym typeface="Canva Sans Bold"/>
              </a:rPr>
              <a:t>$switch: {</a:t>
            </a:r>
          </a:p>
          <a:p>
            <a:pPr algn="l">
              <a:lnSpc>
                <a:spcPts val="3659"/>
              </a:lnSpc>
              <a:spcBef>
                <a:spcPct val="0"/>
              </a:spcBef>
            </a:pPr>
            <a:r>
              <a:rPr lang="en-US" b="true" sz="2613">
                <a:solidFill>
                  <a:srgbClr val="C1FF72"/>
                </a:solidFill>
                <a:latin typeface="Canva Sans Bold"/>
                <a:ea typeface="Canva Sans Bold"/>
                <a:cs typeface="Canva Sans Bold"/>
                <a:sym typeface="Canva Sans Bold"/>
              </a:rPr>
              <a:t>                                                      </a:t>
            </a:r>
            <a:r>
              <a:rPr lang="en-US" b="true" sz="2613">
                <a:solidFill>
                  <a:srgbClr val="C1FF72"/>
                </a:solidFill>
                <a:latin typeface="Canva Sans Bold"/>
                <a:ea typeface="Canva Sans Bold"/>
                <a:cs typeface="Canva Sans Bold"/>
                <a:sym typeface="Canva Sans Bold"/>
              </a:rPr>
              <a:t>branches: [</a:t>
            </a:r>
          </a:p>
          <a:p>
            <a:pPr algn="l">
              <a:lnSpc>
                <a:spcPts val="3659"/>
              </a:lnSpc>
              <a:spcBef>
                <a:spcPct val="0"/>
              </a:spcBef>
            </a:pPr>
            <a:r>
              <a:rPr lang="en-US" b="true" sz="2613">
                <a:solidFill>
                  <a:srgbClr val="C1FF72"/>
                </a:solidFill>
                <a:latin typeface="Canva Sans Bold"/>
                <a:ea typeface="Canva Sans Bold"/>
                <a:cs typeface="Canva Sans Bold"/>
                <a:sym typeface="Canva Sans Bold"/>
              </a:rPr>
              <a:t>                                                        </a:t>
            </a:r>
            <a:r>
              <a:rPr lang="en-US" b="true" sz="2613">
                <a:solidFill>
                  <a:srgbClr val="C1FF72"/>
                </a:solidFill>
                <a:latin typeface="Canva Sans Bold"/>
                <a:ea typeface="Canva Sans Bold"/>
                <a:cs typeface="Canva Sans Bold"/>
                <a:sym typeface="Canva Sans Bold"/>
              </a:rPr>
              <a:t>{ case: { $lt: ["$price", 500000] }, </a:t>
            </a:r>
          </a:p>
          <a:p>
            <a:pPr algn="l">
              <a:lnSpc>
                <a:spcPts val="3659"/>
              </a:lnSpc>
              <a:spcBef>
                <a:spcPct val="0"/>
              </a:spcBef>
            </a:pPr>
            <a:r>
              <a:rPr lang="en-US" b="true" sz="2613">
                <a:solidFill>
                  <a:srgbClr val="C1FF72"/>
                </a:solidFill>
                <a:latin typeface="Canva Sans Bold"/>
                <a:ea typeface="Canva Sans Bold"/>
                <a:cs typeface="Canva Sans Bold"/>
                <a:sym typeface="Canva Sans Bold"/>
              </a:rPr>
              <a:t>                                                                     then: "Budget" },</a:t>
            </a:r>
          </a:p>
          <a:p>
            <a:pPr algn="l">
              <a:lnSpc>
                <a:spcPts val="3659"/>
              </a:lnSpc>
              <a:spcBef>
                <a:spcPct val="0"/>
              </a:spcBef>
            </a:pPr>
            <a:r>
              <a:rPr lang="en-US" b="true" sz="2613">
                <a:solidFill>
                  <a:srgbClr val="C1FF72"/>
                </a:solidFill>
                <a:latin typeface="Canva Sans Bold"/>
                <a:ea typeface="Canva Sans Bold"/>
                <a:cs typeface="Canva Sans Bold"/>
                <a:sym typeface="Canva Sans Bold"/>
              </a:rPr>
              <a:t>                                                        </a:t>
            </a:r>
            <a:r>
              <a:rPr lang="en-US" b="true" sz="2613">
                <a:solidFill>
                  <a:srgbClr val="C1FF72"/>
                </a:solidFill>
                <a:latin typeface="Canva Sans Bold"/>
                <a:ea typeface="Canva Sans Bold"/>
                <a:cs typeface="Canva Sans Bold"/>
                <a:sym typeface="Canva Sans Bold"/>
              </a:rPr>
              <a:t>{ case: { $and: [{ $gte: ["$price", 500000] }, { $lt: ["$price", 1000000] }] }, </a:t>
            </a:r>
          </a:p>
          <a:p>
            <a:pPr algn="l">
              <a:lnSpc>
                <a:spcPts val="3659"/>
              </a:lnSpc>
              <a:spcBef>
                <a:spcPct val="0"/>
              </a:spcBef>
            </a:pPr>
            <a:r>
              <a:rPr lang="en-US" b="true" sz="2613">
                <a:solidFill>
                  <a:srgbClr val="C1FF72"/>
                </a:solidFill>
                <a:latin typeface="Canva Sans Bold"/>
                <a:ea typeface="Canva Sans Bold"/>
                <a:cs typeface="Canva Sans Bold"/>
                <a:sym typeface="Canva Sans Bold"/>
              </a:rPr>
              <a:t>                                                                     then: "Midrange" },</a:t>
            </a:r>
          </a:p>
          <a:p>
            <a:pPr algn="l">
              <a:lnSpc>
                <a:spcPts val="3659"/>
              </a:lnSpc>
              <a:spcBef>
                <a:spcPct val="0"/>
              </a:spcBef>
            </a:pPr>
            <a:r>
              <a:rPr lang="en-US" b="true" sz="2613">
                <a:solidFill>
                  <a:srgbClr val="C1FF72"/>
                </a:solidFill>
                <a:latin typeface="Canva Sans Bold"/>
                <a:ea typeface="Canva Sans Bold"/>
                <a:cs typeface="Canva Sans Bold"/>
                <a:sym typeface="Canva Sans Bold"/>
              </a:rPr>
              <a:t>                                                        </a:t>
            </a:r>
            <a:r>
              <a:rPr lang="en-US" b="true" sz="2613">
                <a:solidFill>
                  <a:srgbClr val="C1FF72"/>
                </a:solidFill>
                <a:latin typeface="Canva Sans Bold"/>
                <a:ea typeface="Canva Sans Bold"/>
                <a:cs typeface="Canva Sans Bold"/>
                <a:sym typeface="Canva Sans Bold"/>
              </a:rPr>
              <a:t>{ case: { $gte: ["$price", 1000000] }, </a:t>
            </a:r>
          </a:p>
          <a:p>
            <a:pPr algn="l">
              <a:lnSpc>
                <a:spcPts val="3659"/>
              </a:lnSpc>
              <a:spcBef>
                <a:spcPct val="0"/>
              </a:spcBef>
            </a:pPr>
            <a:r>
              <a:rPr lang="en-US" b="true" sz="2613">
                <a:solidFill>
                  <a:srgbClr val="C1FF72"/>
                </a:solidFill>
                <a:latin typeface="Canva Sans Bold"/>
                <a:ea typeface="Canva Sans Bold"/>
                <a:cs typeface="Canva Sans Bold"/>
                <a:sym typeface="Canva Sans Bold"/>
              </a:rPr>
              <a:t>                                                                      then: "Premium" }</a:t>
            </a:r>
          </a:p>
          <a:p>
            <a:pPr algn="l">
              <a:lnSpc>
                <a:spcPts val="3659"/>
              </a:lnSpc>
              <a:spcBef>
                <a:spcPct val="0"/>
              </a:spcBef>
            </a:pPr>
            <a:r>
              <a:rPr lang="en-US" b="true" sz="2613">
                <a:solidFill>
                  <a:srgbClr val="C1FF72"/>
                </a:solidFill>
                <a:latin typeface="Canva Sans Bold"/>
                <a:ea typeface="Canva Sans Bold"/>
                <a:cs typeface="Canva Sans Bold"/>
                <a:sym typeface="Canva Sans Bold"/>
              </a:rPr>
              <a:t>                                                      ],</a:t>
            </a:r>
          </a:p>
          <a:p>
            <a:pPr algn="l">
              <a:lnSpc>
                <a:spcPts val="3659"/>
              </a:lnSpc>
              <a:spcBef>
                <a:spcPct val="0"/>
              </a:spcBef>
            </a:pPr>
            <a:r>
              <a:rPr lang="en-US" b="true" sz="2613">
                <a:solidFill>
                  <a:srgbClr val="C1FF72"/>
                </a:solidFill>
                <a:latin typeface="Canva Sans Bold"/>
                <a:ea typeface="Canva Sans Bold"/>
                <a:cs typeface="Canva Sans Bold"/>
                <a:sym typeface="Canva Sans Bold"/>
              </a:rPr>
              <a:t>                                                     </a:t>
            </a:r>
            <a:r>
              <a:rPr lang="en-US" b="true" sz="2613">
                <a:solidFill>
                  <a:srgbClr val="C1FF72"/>
                </a:solidFill>
                <a:latin typeface="Canva Sans Bold"/>
                <a:ea typeface="Canva Sans Bold"/>
                <a:cs typeface="Canva Sans Bold"/>
                <a:sym typeface="Canva Sans Bold"/>
              </a:rPr>
              <a:t>default: "Unknown"</a:t>
            </a:r>
          </a:p>
          <a:p>
            <a:pPr algn="l">
              <a:lnSpc>
                <a:spcPts val="3659"/>
              </a:lnSpc>
              <a:spcBef>
                <a:spcPct val="0"/>
              </a:spcBef>
            </a:pPr>
            <a:r>
              <a:rPr lang="en-US" b="true" sz="2613">
                <a:solidFill>
                  <a:srgbClr val="C1FF72"/>
                </a:solidFill>
                <a:latin typeface="Canva Sans Bold"/>
                <a:ea typeface="Canva Sans Bold"/>
                <a:cs typeface="Canva Sans Bold"/>
                <a:sym typeface="Canva Sans Bold"/>
              </a:rPr>
              <a:t>                                                  }</a:t>
            </a:r>
          </a:p>
          <a:p>
            <a:pPr algn="l">
              <a:lnSpc>
                <a:spcPts val="3659"/>
              </a:lnSpc>
              <a:spcBef>
                <a:spcPct val="0"/>
              </a:spcBef>
            </a:pPr>
            <a:r>
              <a:rPr lang="en-US" b="true" sz="2613">
                <a:solidFill>
                  <a:srgbClr val="FFDE59"/>
                </a:solidFill>
                <a:latin typeface="Canva Sans Bold"/>
                <a:ea typeface="Canva Sans Bold"/>
                <a:cs typeface="Canva Sans Bold"/>
                <a:sym typeface="Canva Sans Bold"/>
              </a:rPr>
              <a:t>       }}} ]);</a:t>
            </a: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4403746" y="2685725"/>
            <a:ext cx="9186148"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DATE Operators</a:t>
            </a:r>
          </a:p>
        </p:txBody>
      </p:sp>
      <p:sp>
        <p:nvSpPr>
          <p:cNvPr name="TextBox 3" id="3"/>
          <p:cNvSpPr txBox="true"/>
          <p:nvPr/>
        </p:nvSpPr>
        <p:spPr>
          <a:xfrm rot="0">
            <a:off x="2087582" y="5230065"/>
            <a:ext cx="14112835" cy="1811020"/>
          </a:xfrm>
          <a:prstGeom prst="rect">
            <a:avLst/>
          </a:prstGeom>
        </p:spPr>
        <p:txBody>
          <a:bodyPr anchor="t" rtlCol="false" tIns="0" lIns="0" bIns="0" rIns="0">
            <a:spAutoFit/>
          </a:bodyPr>
          <a:lstStyle/>
          <a:p>
            <a:pPr algn="ctr">
              <a:lnSpc>
                <a:spcPts val="7279"/>
              </a:lnSpc>
              <a:spcBef>
                <a:spcPct val="0"/>
              </a:spcBef>
            </a:pPr>
            <a:r>
              <a:rPr lang="en-US" b="true" sz="5199">
                <a:solidFill>
                  <a:srgbClr val="C1FF72"/>
                </a:solidFill>
                <a:latin typeface="Canva Sans Bold"/>
                <a:ea typeface="Canva Sans Bold"/>
                <a:cs typeface="Canva Sans Bold"/>
                <a:sym typeface="Canva Sans Bold"/>
              </a:rPr>
              <a:t>$dateAdd   $dateDiff  $month  $year  $hour </a:t>
            </a:r>
          </a:p>
          <a:p>
            <a:pPr algn="ctr">
              <a:lnSpc>
                <a:spcPts val="7279"/>
              </a:lnSpc>
              <a:spcBef>
                <a:spcPct val="0"/>
              </a:spcBef>
            </a:pPr>
            <a:r>
              <a:rPr lang="en-US" b="true" sz="5199">
                <a:solidFill>
                  <a:srgbClr val="C1FF72"/>
                </a:solidFill>
                <a:latin typeface="Canva Sans Bold"/>
                <a:ea typeface="Canva Sans Bold"/>
                <a:cs typeface="Canva Sans Bold"/>
                <a:sym typeface="Canva Sans Bold"/>
              </a:rPr>
              <a:t>$dateOfMonth   $dayOfYear</a:t>
            </a:r>
          </a:p>
        </p:txBody>
      </p:sp>
      <p:sp>
        <p:nvSpPr>
          <p:cNvPr name="TextBox 4" id="4"/>
          <p:cNvSpPr txBox="true"/>
          <p:nvPr/>
        </p:nvSpPr>
        <p:spPr>
          <a:xfrm rot="0">
            <a:off x="353062" y="9486497"/>
            <a:ext cx="1350015" cy="288012"/>
          </a:xfrm>
          <a:prstGeom prst="rect">
            <a:avLst/>
          </a:prstGeom>
        </p:spPr>
        <p:txBody>
          <a:bodyPr anchor="t" rtlCol="false" tIns="0" lIns="0" bIns="0" rIns="0">
            <a:spAutoFit/>
          </a:bodyPr>
          <a:lstStyle/>
          <a:p>
            <a:pPr algn="l">
              <a:lnSpc>
                <a:spcPts val="2403"/>
              </a:lnSpc>
            </a:pPr>
            <a:r>
              <a:rPr lang="en-US" sz="1717">
                <a:solidFill>
                  <a:srgbClr val="FFFFFF"/>
                </a:solidFill>
                <a:latin typeface="Canva Sans"/>
                <a:ea typeface="Canva Sans"/>
                <a:cs typeface="Canva Sans"/>
                <a:sym typeface="Canva Sans"/>
              </a:rPr>
              <a:t>Document - </a:t>
            </a:r>
          </a:p>
        </p:txBody>
      </p:sp>
      <p:sp>
        <p:nvSpPr>
          <p:cNvPr name="TextBox 5" id="5"/>
          <p:cNvSpPr txBox="true"/>
          <p:nvPr/>
        </p:nvSpPr>
        <p:spPr>
          <a:xfrm rot="0">
            <a:off x="1793223" y="9385132"/>
            <a:ext cx="14407195" cy="389378"/>
          </a:xfrm>
          <a:prstGeom prst="rect">
            <a:avLst/>
          </a:prstGeom>
        </p:spPr>
        <p:txBody>
          <a:bodyPr anchor="t" rtlCol="false" tIns="0" lIns="0" bIns="0" rIns="0">
            <a:spAutoFit/>
          </a:bodyPr>
          <a:lstStyle/>
          <a:p>
            <a:pPr algn="l">
              <a:lnSpc>
                <a:spcPts val="3088"/>
              </a:lnSpc>
            </a:pPr>
            <a:r>
              <a:rPr lang="en-US" sz="2205" u="sng">
                <a:solidFill>
                  <a:srgbClr val="FFFFFF"/>
                </a:solidFill>
                <a:latin typeface="Arimo"/>
                <a:ea typeface="Arimo"/>
                <a:cs typeface="Arimo"/>
                <a:sym typeface="Arimo"/>
                <a:hlinkClick r:id="rId2" tooltip="https://www.mongodb.com/docs/manual/reference/operator/aggregation/#date-expression-operators"/>
              </a:rPr>
              <a:t>https://www.mongodb.com/docs/manual/reference/operator/aggregation/#date-expression-operators</a:t>
            </a:r>
          </a:p>
        </p:txBody>
      </p:sp>
    </p:spTree>
  </p:cSld>
  <p:clrMapOvr>
    <a:masterClrMapping/>
  </p:clrMapOvr>
</p:sld>
</file>

<file path=ppt/slides/slide113.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2691268" y="1626668"/>
            <a:ext cx="14811090" cy="7631632"/>
          </a:xfrm>
          <a:prstGeom prst="rect">
            <a:avLst/>
          </a:prstGeom>
        </p:spPr>
        <p:txBody>
          <a:bodyPr anchor="t" rtlCol="false" tIns="0" lIns="0" bIns="0" rIns="0">
            <a:spAutoFit/>
          </a:bodyPr>
          <a:lstStyle/>
          <a:p>
            <a:pPr algn="l">
              <a:lnSpc>
                <a:spcPts val="4382"/>
              </a:lnSpc>
            </a:pPr>
            <a:r>
              <a:rPr lang="en-US" sz="3130" b="true">
                <a:solidFill>
                  <a:srgbClr val="C1FF72"/>
                </a:solidFill>
                <a:latin typeface="Canva Sans Bold"/>
                <a:ea typeface="Canva Sans Bold"/>
                <a:cs typeface="Canva Sans Bold"/>
                <a:sym typeface="Canva Sans Bold"/>
              </a:rPr>
              <a:t>db.collection.aggregate([</a:t>
            </a:r>
          </a:p>
          <a:p>
            <a:pPr algn="l">
              <a:lnSpc>
                <a:spcPts val="4382"/>
              </a:lnSpc>
            </a:pPr>
            <a:r>
              <a:rPr lang="en-US" sz="3130" b="true">
                <a:solidFill>
                  <a:srgbClr val="C1FF72"/>
                </a:solidFill>
                <a:latin typeface="Canva Sans Bold"/>
                <a:ea typeface="Canva Sans Bold"/>
                <a:cs typeface="Canva Sans Bold"/>
                <a:sym typeface="Canva Sans Bold"/>
              </a:rPr>
              <a:t>  {</a:t>
            </a:r>
          </a:p>
          <a:p>
            <a:pPr algn="l">
              <a:lnSpc>
                <a:spcPts val="4382"/>
              </a:lnSpc>
            </a:pPr>
            <a:r>
              <a:rPr lang="en-US" sz="3130" b="true">
                <a:solidFill>
                  <a:srgbClr val="C1FF72"/>
                </a:solidFill>
                <a:latin typeface="Canva Sans Bold"/>
                <a:ea typeface="Canva Sans Bold"/>
                <a:cs typeface="Canva Sans Bold"/>
                <a:sym typeface="Canva Sans Bold"/>
              </a:rPr>
              <a:t>    $project: {</a:t>
            </a:r>
          </a:p>
          <a:p>
            <a:pPr algn="l">
              <a:lnSpc>
                <a:spcPts val="4382"/>
              </a:lnSpc>
            </a:pPr>
            <a:r>
              <a:rPr lang="en-US" sz="3130" b="true">
                <a:solidFill>
                  <a:srgbClr val="C1FF72"/>
                </a:solidFill>
                <a:latin typeface="Canva Sans Bold"/>
                <a:ea typeface="Canva Sans Bold"/>
                <a:cs typeface="Canva Sans Bold"/>
                <a:sym typeface="Canva Sans Bold"/>
              </a:rPr>
              <a:t>      newDate: { </a:t>
            </a:r>
          </a:p>
          <a:p>
            <a:pPr algn="l">
              <a:lnSpc>
                <a:spcPts val="4382"/>
              </a:lnSpc>
            </a:pPr>
            <a:r>
              <a:rPr lang="en-US" sz="3130" b="true">
                <a:solidFill>
                  <a:srgbClr val="C1FF72"/>
                </a:solidFill>
                <a:latin typeface="Canva Sans Bold"/>
                <a:ea typeface="Canva Sans Bold"/>
                <a:cs typeface="Canva Sans Bold"/>
                <a:sym typeface="Canva Sans Bold"/>
              </a:rPr>
              <a:t>        </a:t>
            </a:r>
            <a:r>
              <a:rPr lang="en-US" sz="3130" b="true">
                <a:solidFill>
                  <a:srgbClr val="E6DE22"/>
                </a:solidFill>
                <a:latin typeface="Canva Sans Bold"/>
                <a:ea typeface="Canva Sans Bold"/>
                <a:cs typeface="Canva Sans Bold"/>
                <a:sym typeface="Canva Sans Bold"/>
              </a:rPr>
              <a:t>$dateAdd: {</a:t>
            </a:r>
          </a:p>
          <a:p>
            <a:pPr algn="l">
              <a:lnSpc>
                <a:spcPts val="4382"/>
              </a:lnSpc>
            </a:pPr>
            <a:r>
              <a:rPr lang="en-US" sz="3130" b="true">
                <a:solidFill>
                  <a:srgbClr val="E6DE22"/>
                </a:solidFill>
                <a:latin typeface="Canva Sans Bold"/>
                <a:ea typeface="Canva Sans Bold"/>
                <a:cs typeface="Canva Sans Bold"/>
                <a:sym typeface="Canva Sans Bold"/>
              </a:rPr>
              <a:t>          startDate: new Date("2024-08-29"), </a:t>
            </a:r>
            <a:r>
              <a:rPr lang="en-US" sz="3130" b="true">
                <a:solidFill>
                  <a:srgbClr val="C2BFBF"/>
                </a:solidFill>
                <a:latin typeface="Canva Sans Bold"/>
                <a:ea typeface="Canva Sans Bold"/>
                <a:cs typeface="Canva Sans Bold"/>
                <a:sym typeface="Canva Sans Bold"/>
              </a:rPr>
              <a:t>// Starting date</a:t>
            </a:r>
          </a:p>
          <a:p>
            <a:pPr algn="l">
              <a:lnSpc>
                <a:spcPts val="4382"/>
              </a:lnSpc>
            </a:pPr>
            <a:r>
              <a:rPr lang="en-US" sz="3130" b="true">
                <a:solidFill>
                  <a:srgbClr val="E6DE22"/>
                </a:solidFill>
                <a:latin typeface="Canva Sans Bold"/>
                <a:ea typeface="Canva Sans Bold"/>
                <a:cs typeface="Canva Sans Bold"/>
                <a:sym typeface="Canva Sans Bold"/>
              </a:rPr>
              <a:t>          unit: "day",                       </a:t>
            </a:r>
            <a:r>
              <a:rPr lang="en-US" sz="3130" b="true">
                <a:solidFill>
                  <a:srgbClr val="C2BFBF"/>
                </a:solidFill>
                <a:latin typeface="Canva Sans Bold"/>
                <a:ea typeface="Canva Sans Bold"/>
                <a:cs typeface="Canva Sans Bold"/>
                <a:sym typeface="Canva Sans Bold"/>
              </a:rPr>
              <a:t>// Unit to add (e.g., "day", "month", "year")</a:t>
            </a:r>
          </a:p>
          <a:p>
            <a:pPr algn="l">
              <a:lnSpc>
                <a:spcPts val="4382"/>
              </a:lnSpc>
            </a:pPr>
            <a:r>
              <a:rPr lang="en-US" sz="3130" b="true">
                <a:solidFill>
                  <a:srgbClr val="E6DE22"/>
                </a:solidFill>
                <a:latin typeface="Canva Sans Bold"/>
                <a:ea typeface="Canva Sans Bold"/>
                <a:cs typeface="Canva Sans Bold"/>
                <a:sym typeface="Canva Sans Bold"/>
              </a:rPr>
              <a:t>          amount: 7                         </a:t>
            </a:r>
            <a:r>
              <a:rPr lang="en-US" sz="3130" b="true">
                <a:solidFill>
                  <a:srgbClr val="C2BFBF"/>
                </a:solidFill>
                <a:latin typeface="Canva Sans Bold"/>
                <a:ea typeface="Canva Sans Bold"/>
                <a:cs typeface="Canva Sans Bold"/>
                <a:sym typeface="Canva Sans Bold"/>
              </a:rPr>
              <a:t> // Amount to add</a:t>
            </a:r>
          </a:p>
          <a:p>
            <a:pPr algn="l">
              <a:lnSpc>
                <a:spcPts val="4382"/>
              </a:lnSpc>
            </a:pPr>
            <a:r>
              <a:rPr lang="en-US" sz="3130" b="true">
                <a:solidFill>
                  <a:srgbClr val="E6DE22"/>
                </a:solidFill>
                <a:latin typeface="Canva Sans Bold"/>
                <a:ea typeface="Canva Sans Bold"/>
                <a:cs typeface="Canva Sans Bold"/>
                <a:sym typeface="Canva Sans Bold"/>
              </a:rPr>
              <a:t>        } </a:t>
            </a:r>
          </a:p>
          <a:p>
            <a:pPr algn="l">
              <a:lnSpc>
                <a:spcPts val="4382"/>
              </a:lnSpc>
            </a:pPr>
            <a:r>
              <a:rPr lang="en-US" sz="3130" b="true">
                <a:solidFill>
                  <a:srgbClr val="C1FF72"/>
                </a:solidFill>
                <a:latin typeface="Canva Sans Bold"/>
                <a:ea typeface="Canva Sans Bold"/>
                <a:cs typeface="Canva Sans Bold"/>
                <a:sym typeface="Canva Sans Bold"/>
              </a:rPr>
              <a:t>      }</a:t>
            </a:r>
          </a:p>
          <a:p>
            <a:pPr algn="l">
              <a:lnSpc>
                <a:spcPts val="4382"/>
              </a:lnSpc>
            </a:pPr>
            <a:r>
              <a:rPr lang="en-US" sz="3130" b="true">
                <a:solidFill>
                  <a:srgbClr val="C1FF72"/>
                </a:solidFill>
                <a:latin typeface="Canva Sans Bold"/>
                <a:ea typeface="Canva Sans Bold"/>
                <a:cs typeface="Canva Sans Bold"/>
                <a:sym typeface="Canva Sans Bold"/>
              </a:rPr>
              <a:t>    }</a:t>
            </a:r>
          </a:p>
          <a:p>
            <a:pPr algn="l">
              <a:lnSpc>
                <a:spcPts val="4382"/>
              </a:lnSpc>
            </a:pPr>
            <a:r>
              <a:rPr lang="en-US" sz="3130" b="true">
                <a:solidFill>
                  <a:srgbClr val="C1FF72"/>
                </a:solidFill>
                <a:latin typeface="Canva Sans Bold"/>
                <a:ea typeface="Canva Sans Bold"/>
                <a:cs typeface="Canva Sans Bold"/>
                <a:sym typeface="Canva Sans Bold"/>
              </a:rPr>
              <a:t>  }</a:t>
            </a:r>
          </a:p>
          <a:p>
            <a:pPr algn="l">
              <a:lnSpc>
                <a:spcPts val="4382"/>
              </a:lnSpc>
            </a:pPr>
            <a:r>
              <a:rPr lang="en-US" sz="3130" b="true">
                <a:solidFill>
                  <a:srgbClr val="C1FF72"/>
                </a:solidFill>
                <a:latin typeface="Canva Sans Bold"/>
                <a:ea typeface="Canva Sans Bold"/>
                <a:cs typeface="Canva Sans Bold"/>
                <a:sym typeface="Canva Sans Bold"/>
              </a:rPr>
              <a:t>])</a:t>
            </a:r>
          </a:p>
          <a:p>
            <a:pPr algn="l">
              <a:lnSpc>
                <a:spcPts val="4382"/>
              </a:lnSpc>
            </a:pPr>
          </a:p>
        </p:txBody>
      </p:sp>
    </p:spTree>
  </p:cSld>
  <p:clrMapOvr>
    <a:masterClrMapping/>
  </p:clrMapOvr>
</p:sld>
</file>

<file path=ppt/slides/slide114.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Tree>
  </p:cSld>
  <p:clrMapOvr>
    <a:masterClrMapping/>
  </p:clrMapOvr>
</p:sld>
</file>

<file path=ppt/slides/slide115.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5204257" y="3845737"/>
            <a:ext cx="7879485" cy="2328826"/>
          </a:xfrm>
          <a:prstGeom prst="rect">
            <a:avLst/>
          </a:prstGeom>
        </p:spPr>
        <p:txBody>
          <a:bodyPr anchor="t" rtlCol="false" tIns="0" lIns="0" bIns="0" rIns="0">
            <a:spAutoFit/>
          </a:bodyPr>
          <a:lstStyle/>
          <a:p>
            <a:pPr algn="ctr">
              <a:lnSpc>
                <a:spcPts val="19038"/>
              </a:lnSpc>
            </a:pPr>
            <a:r>
              <a:rPr lang="en-US" sz="13598" b="true">
                <a:solidFill>
                  <a:srgbClr val="FFFFFF"/>
                </a:solidFill>
                <a:latin typeface="Canva Sans Bold"/>
                <a:ea typeface="Canva Sans Bold"/>
                <a:cs typeface="Canva Sans Bold"/>
                <a:sym typeface="Canva Sans Bold"/>
              </a:rPr>
              <a:t>Variables</a:t>
            </a:r>
          </a:p>
        </p:txBody>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560426" y="1582741"/>
            <a:ext cx="13193003" cy="1295093"/>
          </a:xfrm>
          <a:prstGeom prst="rect">
            <a:avLst/>
          </a:prstGeom>
        </p:spPr>
        <p:txBody>
          <a:bodyPr anchor="t" rtlCol="false" tIns="0" lIns="0" bIns="0" rIns="0">
            <a:spAutoFit/>
          </a:bodyPr>
          <a:lstStyle/>
          <a:p>
            <a:pPr algn="ctr">
              <a:lnSpc>
                <a:spcPts val="10505"/>
              </a:lnSpc>
            </a:pPr>
            <a:r>
              <a:rPr lang="en-US" sz="7503" b="true">
                <a:solidFill>
                  <a:srgbClr val="E6DE22"/>
                </a:solidFill>
                <a:latin typeface="Canva Sans Bold"/>
                <a:ea typeface="Canva Sans Bold"/>
                <a:cs typeface="Canva Sans Bold"/>
                <a:sym typeface="Canva Sans Bold"/>
              </a:rPr>
              <a:t>System Generated Variables</a:t>
            </a:r>
          </a:p>
        </p:txBody>
      </p:sp>
      <p:sp>
        <p:nvSpPr>
          <p:cNvPr name="TextBox 3" id="3"/>
          <p:cNvSpPr txBox="true"/>
          <p:nvPr/>
        </p:nvSpPr>
        <p:spPr>
          <a:xfrm rot="0">
            <a:off x="1560426" y="3408736"/>
            <a:ext cx="240714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Document: </a:t>
            </a:r>
          </a:p>
        </p:txBody>
      </p:sp>
      <p:sp>
        <p:nvSpPr>
          <p:cNvPr name="TextBox 4" id="4"/>
          <p:cNvSpPr txBox="true"/>
          <p:nvPr/>
        </p:nvSpPr>
        <p:spPr>
          <a:xfrm rot="0">
            <a:off x="4149693" y="3492397"/>
            <a:ext cx="15278722" cy="457835"/>
          </a:xfrm>
          <a:prstGeom prst="rect">
            <a:avLst/>
          </a:prstGeom>
        </p:spPr>
        <p:txBody>
          <a:bodyPr anchor="t" rtlCol="false" tIns="0" lIns="0" bIns="0" rIns="0">
            <a:spAutoFit/>
          </a:bodyPr>
          <a:lstStyle/>
          <a:p>
            <a:pPr algn="l">
              <a:lnSpc>
                <a:spcPts val="3639"/>
              </a:lnSpc>
            </a:pPr>
            <a:r>
              <a:rPr lang="en-US" sz="2599" u="sng">
                <a:solidFill>
                  <a:srgbClr val="38B6FF"/>
                </a:solidFill>
                <a:latin typeface="Arimo"/>
                <a:ea typeface="Arimo"/>
                <a:cs typeface="Arimo"/>
                <a:sym typeface="Arimo"/>
                <a:hlinkClick r:id="rId2" tooltip="https://www.mongodb.com/docs/manual/reference/aggregation-variables/#system-variables"/>
              </a:rPr>
              <a:t>https://www.mongodb.com/docs/manual/reference/aggregation-variables/#system-variables</a:t>
            </a:r>
          </a:p>
        </p:txBody>
      </p:sp>
      <p:sp>
        <p:nvSpPr>
          <p:cNvPr name="TextBox 5" id="5"/>
          <p:cNvSpPr txBox="true"/>
          <p:nvPr/>
        </p:nvSpPr>
        <p:spPr>
          <a:xfrm rot="0">
            <a:off x="1560426" y="5900126"/>
            <a:ext cx="15590818" cy="1811020"/>
          </a:xfrm>
          <a:prstGeom prst="rect">
            <a:avLst/>
          </a:prstGeom>
        </p:spPr>
        <p:txBody>
          <a:bodyPr anchor="t" rtlCol="false" tIns="0" lIns="0" bIns="0" rIns="0">
            <a:spAutoFit/>
          </a:bodyPr>
          <a:lstStyle/>
          <a:p>
            <a:pPr algn="l">
              <a:lnSpc>
                <a:spcPts val="7279"/>
              </a:lnSpc>
              <a:spcBef>
                <a:spcPct val="0"/>
              </a:spcBef>
            </a:pPr>
            <a:r>
              <a:rPr lang="en-US" b="true" sz="5199">
                <a:solidFill>
                  <a:srgbClr val="F8A29E"/>
                </a:solidFill>
                <a:latin typeface="Canva Sans Bold"/>
                <a:ea typeface="Canva Sans Bold"/>
                <a:cs typeface="Canva Sans Bold"/>
                <a:sym typeface="Canva Sans Bold"/>
              </a:rPr>
              <a:t>db.cars.aggregate(</a:t>
            </a:r>
          </a:p>
          <a:p>
            <a:pPr algn="ctr">
              <a:lnSpc>
                <a:spcPts val="7279"/>
              </a:lnSpc>
              <a:spcBef>
                <a:spcPct val="0"/>
              </a:spcBef>
            </a:pPr>
            <a:r>
              <a:rPr lang="en-US" b="true" sz="5199">
                <a:solidFill>
                  <a:srgbClr val="F8A29E"/>
                </a:solidFill>
                <a:latin typeface="Canva Sans Bold"/>
                <a:ea typeface="Canva Sans Bold"/>
                <a:cs typeface="Canva Sans Bold"/>
                <a:sym typeface="Canva Sans Bold"/>
              </a:rPr>
              <a:t>              </a:t>
            </a:r>
            <a:r>
              <a:rPr lang="en-US" b="true" sz="5199">
                <a:solidFill>
                  <a:srgbClr val="F8A29E"/>
                </a:solidFill>
                <a:latin typeface="Canva Sans Bold"/>
                <a:ea typeface="Canva Sans Bold"/>
                <a:cs typeface="Canva Sans Bold"/>
                <a:sym typeface="Canva Sans Bold"/>
              </a:rPr>
              <a:t>{$project:{_id:0,model:1,date:"</a:t>
            </a:r>
            <a:r>
              <a:rPr lang="en-US" b="true" sz="5199">
                <a:solidFill>
                  <a:srgbClr val="C1FF72"/>
                </a:solidFill>
                <a:latin typeface="Canva Sans Bold"/>
                <a:ea typeface="Canva Sans Bold"/>
                <a:cs typeface="Canva Sans Bold"/>
                <a:sym typeface="Canva Sans Bold"/>
              </a:rPr>
              <a:t>$$NOW</a:t>
            </a:r>
            <a:r>
              <a:rPr lang="en-US" b="true" sz="5199">
                <a:solidFill>
                  <a:srgbClr val="F8A29E"/>
                </a:solidFill>
                <a:latin typeface="Canva Sans Bold"/>
                <a:ea typeface="Canva Sans Bold"/>
                <a:cs typeface="Canva Sans Bold"/>
                <a:sym typeface="Canva Sans Bold"/>
              </a:rPr>
              <a:t>"}})</a:t>
            </a:r>
          </a:p>
        </p:txBody>
      </p:sp>
    </p:spTree>
  </p:cSld>
  <p:clrMapOvr>
    <a:masterClrMapping/>
  </p:clrMapOvr>
</p:sld>
</file>

<file path=ppt/slides/slide117.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028700" y="1384300"/>
            <a:ext cx="10658749" cy="1295093"/>
          </a:xfrm>
          <a:prstGeom prst="rect">
            <a:avLst/>
          </a:prstGeom>
        </p:spPr>
        <p:txBody>
          <a:bodyPr anchor="t" rtlCol="false" tIns="0" lIns="0" bIns="0" rIns="0">
            <a:spAutoFit/>
          </a:bodyPr>
          <a:lstStyle/>
          <a:p>
            <a:pPr algn="ctr">
              <a:lnSpc>
                <a:spcPts val="10505"/>
              </a:lnSpc>
            </a:pPr>
            <a:r>
              <a:rPr lang="en-US" sz="7503" b="true">
                <a:solidFill>
                  <a:srgbClr val="E6DE22"/>
                </a:solidFill>
                <a:latin typeface="Canva Sans Bold"/>
                <a:ea typeface="Canva Sans Bold"/>
                <a:cs typeface="Canva Sans Bold"/>
                <a:sym typeface="Canva Sans Bold"/>
              </a:rPr>
              <a:t>User Defined Variables</a:t>
            </a:r>
          </a:p>
        </p:txBody>
      </p:sp>
      <p:sp>
        <p:nvSpPr>
          <p:cNvPr name="TextBox 3" id="3"/>
          <p:cNvSpPr txBox="true"/>
          <p:nvPr/>
        </p:nvSpPr>
        <p:spPr>
          <a:xfrm rot="0">
            <a:off x="1240367" y="3710940"/>
            <a:ext cx="16230600" cy="3658870"/>
          </a:xfrm>
          <a:prstGeom prst="rect">
            <a:avLst/>
          </a:prstGeom>
        </p:spPr>
        <p:txBody>
          <a:bodyPr anchor="t" rtlCol="false" tIns="0" lIns="0" bIns="0" rIns="0">
            <a:spAutoFit/>
          </a:bodyPr>
          <a:lstStyle/>
          <a:p>
            <a:pPr algn="ctr">
              <a:lnSpc>
                <a:spcPts val="7279"/>
              </a:lnSpc>
              <a:spcBef>
                <a:spcPct val="0"/>
              </a:spcBef>
            </a:pPr>
            <a:r>
              <a:rPr lang="en-US" b="true" sz="5199">
                <a:solidFill>
                  <a:srgbClr val="FFFFFF"/>
                </a:solidFill>
                <a:latin typeface="Canva Sans Bold"/>
                <a:ea typeface="Canva Sans Bold"/>
                <a:cs typeface="Canva Sans Bold"/>
                <a:sym typeface="Canva Sans Bold"/>
              </a:rPr>
              <a:t>These variables allow you to store values and reuse them within the same pipeline, making the pipeline more readable and efficient in certain scenarios.</a:t>
            </a:r>
          </a:p>
        </p:txBody>
      </p:sp>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39651"/>
            <a:ext cx="16230600" cy="4407697"/>
          </a:xfrm>
          <a:custGeom>
            <a:avLst/>
            <a:gdLst/>
            <a:ahLst/>
            <a:cxnLst/>
            <a:rect r="r" b="b" t="t" l="l"/>
            <a:pathLst>
              <a:path h="4407697" w="16230600">
                <a:moveTo>
                  <a:pt x="0" y="0"/>
                </a:moveTo>
                <a:lnTo>
                  <a:pt x="16230600" y="0"/>
                </a:lnTo>
                <a:lnTo>
                  <a:pt x="16230600" y="4407698"/>
                </a:lnTo>
                <a:lnTo>
                  <a:pt x="0" y="4407698"/>
                </a:lnTo>
                <a:lnTo>
                  <a:pt x="0" y="0"/>
                </a:lnTo>
                <a:close/>
              </a:path>
            </a:pathLst>
          </a:custGeom>
          <a:blipFill>
            <a:blip r:embed="rId2"/>
            <a:stretch>
              <a:fillRect l="0" t="-2475" r="0" b="0"/>
            </a:stretch>
          </a:blipFill>
        </p:spPr>
      </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2079937" y="484144"/>
            <a:ext cx="11546635" cy="9318711"/>
          </a:xfrm>
          <a:custGeom>
            <a:avLst/>
            <a:gdLst/>
            <a:ahLst/>
            <a:cxnLst/>
            <a:rect r="r" b="b" t="t" l="l"/>
            <a:pathLst>
              <a:path h="9318711" w="11546635">
                <a:moveTo>
                  <a:pt x="0" y="0"/>
                </a:moveTo>
                <a:lnTo>
                  <a:pt x="11546635" y="0"/>
                </a:lnTo>
                <a:lnTo>
                  <a:pt x="11546635" y="9318712"/>
                </a:lnTo>
                <a:lnTo>
                  <a:pt x="0" y="9318712"/>
                </a:lnTo>
                <a:lnTo>
                  <a:pt x="0" y="0"/>
                </a:lnTo>
                <a:close/>
              </a:path>
            </a:pathLst>
          </a:custGeom>
          <a:blipFill>
            <a:blip r:embed="rId2"/>
            <a:stretch>
              <a:fillRect l="0" t="0" r="-1026"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84811" y="464251"/>
            <a:ext cx="2060176" cy="599395"/>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989275" y="147001"/>
            <a:ext cx="502260" cy="1070708"/>
          </a:xfrm>
          <a:custGeom>
            <a:avLst/>
            <a:gdLst/>
            <a:ahLst/>
            <a:cxnLst/>
            <a:rect r="r" b="b" t="t" l="l"/>
            <a:pathLst>
              <a:path h="1070708" w="502260">
                <a:moveTo>
                  <a:pt x="0" y="0"/>
                </a:moveTo>
                <a:lnTo>
                  <a:pt x="502260" y="0"/>
                </a:lnTo>
                <a:lnTo>
                  <a:pt x="502260" y="1070708"/>
                </a:lnTo>
                <a:lnTo>
                  <a:pt x="0" y="1070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739185" y="464251"/>
            <a:ext cx="12438181" cy="9595863"/>
          </a:xfrm>
          <a:custGeom>
            <a:avLst/>
            <a:gdLst/>
            <a:ahLst/>
            <a:cxnLst/>
            <a:rect r="r" b="b" t="t" l="l"/>
            <a:pathLst>
              <a:path h="9595863" w="12438181">
                <a:moveTo>
                  <a:pt x="0" y="0"/>
                </a:moveTo>
                <a:lnTo>
                  <a:pt x="12438181" y="0"/>
                </a:lnTo>
                <a:lnTo>
                  <a:pt x="12438181" y="9595862"/>
                </a:lnTo>
                <a:lnTo>
                  <a:pt x="0" y="9595862"/>
                </a:lnTo>
                <a:lnTo>
                  <a:pt x="0" y="0"/>
                </a:lnTo>
                <a:close/>
              </a:path>
            </a:pathLst>
          </a:custGeom>
          <a:blipFill>
            <a:blip r:embed="rId6"/>
            <a:stretch>
              <a:fillRect l="0" t="0" r="0" b="0"/>
            </a:stretch>
          </a:blipFill>
          <a:ln cap="rnd">
            <a:noFill/>
            <a:prstDash val="lgDash"/>
            <a:round/>
          </a:ln>
        </p:spPr>
      </p:sp>
      <p:sp>
        <p:nvSpPr>
          <p:cNvPr name="TextBox 7" id="7"/>
          <p:cNvSpPr txBox="true"/>
          <p:nvPr/>
        </p:nvSpPr>
        <p:spPr>
          <a:xfrm rot="0">
            <a:off x="921493" y="548160"/>
            <a:ext cx="1597293" cy="354190"/>
          </a:xfrm>
          <a:prstGeom prst="rect">
            <a:avLst/>
          </a:prstGeom>
        </p:spPr>
        <p:txBody>
          <a:bodyPr anchor="t" rtlCol="false" tIns="0" lIns="0" bIns="0" rIns="0">
            <a:spAutoFit/>
          </a:bodyPr>
          <a:lstStyle/>
          <a:p>
            <a:pPr algn="l">
              <a:lnSpc>
                <a:spcPts val="2778"/>
              </a:lnSpc>
              <a:spcBef>
                <a:spcPct val="0"/>
              </a:spcBef>
            </a:pPr>
            <a:r>
              <a:rPr lang="en-US" sz="1984">
                <a:solidFill>
                  <a:srgbClr val="FFFFFF"/>
                </a:solidFill>
                <a:latin typeface="Poppins"/>
                <a:ea typeface="Poppins"/>
                <a:cs typeface="Poppins"/>
                <a:sym typeface="Poppins"/>
              </a:rPr>
              <a:t>MPRASHANT</a:t>
            </a:r>
          </a:p>
        </p:txBody>
      </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1798760" y="2933336"/>
            <a:ext cx="4302548" cy="4114800"/>
          </a:xfrm>
          <a:custGeom>
            <a:avLst/>
            <a:gdLst/>
            <a:ahLst/>
            <a:cxnLst/>
            <a:rect r="r" b="b" t="t" l="l"/>
            <a:pathLst>
              <a:path h="4114800" w="4302548">
                <a:moveTo>
                  <a:pt x="0" y="0"/>
                </a:moveTo>
                <a:lnTo>
                  <a:pt x="4302547" y="0"/>
                </a:lnTo>
                <a:lnTo>
                  <a:pt x="43025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925643" y="4274503"/>
            <a:ext cx="8321278"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Data Modeling</a:t>
            </a:r>
          </a:p>
        </p:txBody>
      </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5393569" y="3920687"/>
            <a:ext cx="7500862" cy="2197977"/>
          </a:xfrm>
          <a:prstGeom prst="rect">
            <a:avLst/>
          </a:prstGeom>
        </p:spPr>
        <p:txBody>
          <a:bodyPr anchor="t" rtlCol="false" tIns="0" lIns="0" bIns="0" rIns="0">
            <a:spAutoFit/>
          </a:bodyPr>
          <a:lstStyle/>
          <a:p>
            <a:pPr algn="ctr">
              <a:lnSpc>
                <a:spcPts val="18006"/>
              </a:lnSpc>
            </a:pPr>
            <a:r>
              <a:rPr lang="en-US" sz="12861" b="true">
                <a:solidFill>
                  <a:srgbClr val="FFECB3"/>
                </a:solidFill>
                <a:latin typeface="Canva Sans Bold"/>
                <a:ea typeface="Canva Sans Bold"/>
                <a:cs typeface="Canva Sans Bold"/>
                <a:sym typeface="Canva Sans Bold"/>
              </a:rPr>
              <a:t>Relations</a:t>
            </a:r>
          </a:p>
        </p:txBody>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199635" y="3966462"/>
            <a:ext cx="15888730" cy="2743372"/>
          </a:xfrm>
          <a:prstGeom prst="rect">
            <a:avLst/>
          </a:prstGeom>
        </p:spPr>
        <p:txBody>
          <a:bodyPr anchor="t" rtlCol="false" tIns="0" lIns="0" bIns="0" rIns="0">
            <a:spAutoFit/>
          </a:bodyPr>
          <a:lstStyle/>
          <a:p>
            <a:pPr algn="ctr">
              <a:lnSpc>
                <a:spcPts val="7297"/>
              </a:lnSpc>
            </a:pPr>
            <a:r>
              <a:rPr lang="en-US" sz="5212" b="true">
                <a:solidFill>
                  <a:srgbClr val="FFECB3"/>
                </a:solidFill>
                <a:latin typeface="Canva Sans Bold"/>
                <a:ea typeface="Canva Sans Bold"/>
                <a:cs typeface="Canva Sans Bold"/>
                <a:sym typeface="Canva Sans Bold"/>
              </a:rPr>
              <a:t>MongoDB is a NoSQL database, it doesn't enforce strict schema relationships like foreign keys in relational databases. </a:t>
            </a:r>
          </a:p>
        </p:txBody>
      </p:sp>
    </p:spTree>
  </p:cSld>
  <p:clrMapOvr>
    <a:masterClrMapping/>
  </p:clrMapOvr>
</p:sld>
</file>

<file path=ppt/slides/slide1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028700" y="2593586"/>
            <a:ext cx="15849150" cy="6054690"/>
          </a:xfrm>
          <a:prstGeom prst="rect">
            <a:avLst/>
          </a:prstGeom>
        </p:spPr>
        <p:txBody>
          <a:bodyPr anchor="t" rtlCol="false" tIns="0" lIns="0" bIns="0" rIns="0">
            <a:spAutoFit/>
          </a:bodyPr>
          <a:lstStyle/>
          <a:p>
            <a:pPr algn="l">
              <a:lnSpc>
                <a:spcPts val="6476"/>
              </a:lnSpc>
            </a:pPr>
            <a:r>
              <a:rPr lang="en-US" sz="4626" b="true">
                <a:solidFill>
                  <a:srgbClr val="FFECB3"/>
                </a:solidFill>
                <a:latin typeface="Canva Sans Bold"/>
                <a:ea typeface="Canva Sans Bold"/>
                <a:cs typeface="Canva Sans Bold"/>
                <a:sym typeface="Canva Sans Bold"/>
              </a:rPr>
              <a:t>We can still model relationships between documents in MongoDB using a few approaches. </a:t>
            </a:r>
          </a:p>
          <a:p>
            <a:pPr algn="l">
              <a:lnSpc>
                <a:spcPts val="2837"/>
              </a:lnSpc>
            </a:pPr>
          </a:p>
          <a:p>
            <a:pPr algn="l">
              <a:lnSpc>
                <a:spcPts val="6476"/>
              </a:lnSpc>
            </a:pPr>
            <a:r>
              <a:rPr lang="en-US" sz="4626" b="true">
                <a:solidFill>
                  <a:srgbClr val="FFECB3"/>
                </a:solidFill>
                <a:latin typeface="Canva Sans Bold"/>
                <a:ea typeface="Canva Sans Bold"/>
                <a:cs typeface="Canva Sans Bold"/>
                <a:sym typeface="Canva Sans Bold"/>
              </a:rPr>
              <a:t>The two main types of relationships are:</a:t>
            </a:r>
          </a:p>
          <a:p>
            <a:pPr algn="l">
              <a:lnSpc>
                <a:spcPts val="6476"/>
              </a:lnSpc>
            </a:pPr>
          </a:p>
          <a:p>
            <a:pPr algn="l" marL="998838" indent="-499419" lvl="1">
              <a:lnSpc>
                <a:spcPts val="6476"/>
              </a:lnSpc>
              <a:buAutoNum type="arabicPeriod" startAt="1"/>
            </a:pPr>
            <a:r>
              <a:rPr lang="en-US" b="true" sz="4626">
                <a:solidFill>
                  <a:srgbClr val="FFDE59"/>
                </a:solidFill>
                <a:latin typeface="Canva Sans Bold"/>
                <a:ea typeface="Canva Sans Bold"/>
                <a:cs typeface="Canva Sans Bold"/>
                <a:sym typeface="Canva Sans Bold"/>
              </a:rPr>
              <a:t>Embedded Documents (Denormalization)</a:t>
            </a:r>
          </a:p>
          <a:p>
            <a:pPr algn="l" marL="998838" indent="-499419" lvl="1">
              <a:lnSpc>
                <a:spcPts val="6476"/>
              </a:lnSpc>
              <a:buAutoNum type="arabicPeriod" startAt="1"/>
            </a:pPr>
            <a:r>
              <a:rPr lang="en-US" b="true" sz="4626">
                <a:solidFill>
                  <a:srgbClr val="FFDE59"/>
                </a:solidFill>
                <a:latin typeface="Canva Sans Bold"/>
                <a:ea typeface="Canva Sans Bold"/>
                <a:cs typeface="Canva Sans Bold"/>
                <a:sym typeface="Canva Sans Bold"/>
              </a:rPr>
              <a:t>Referenced Documents (Normalization)</a:t>
            </a:r>
          </a:p>
          <a:p>
            <a:pPr algn="l">
              <a:lnSpc>
                <a:spcPts val="6476"/>
              </a:lnSpc>
            </a:pPr>
          </a:p>
        </p:txBody>
      </p:sp>
    </p:spTree>
  </p:cSld>
  <p:clrMapOvr>
    <a:masterClrMapping/>
  </p:clrMapOvr>
</p:sld>
</file>

<file path=ppt/slides/slide124.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628252" y="1520240"/>
            <a:ext cx="12316569"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Types of Relationship</a:t>
            </a:r>
          </a:p>
        </p:txBody>
      </p:sp>
      <p:sp>
        <p:nvSpPr>
          <p:cNvPr name="TextBox 3" id="3"/>
          <p:cNvSpPr txBox="true"/>
          <p:nvPr/>
        </p:nvSpPr>
        <p:spPr>
          <a:xfrm rot="0">
            <a:off x="2985715" y="4208004"/>
            <a:ext cx="12316569" cy="2734945"/>
          </a:xfrm>
          <a:prstGeom prst="rect">
            <a:avLst/>
          </a:prstGeom>
        </p:spPr>
        <p:txBody>
          <a:bodyPr anchor="t" rtlCol="false" tIns="0" lIns="0" bIns="0" rIns="0">
            <a:spAutoFit/>
          </a:bodyPr>
          <a:lstStyle/>
          <a:p>
            <a:pPr algn="l"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One to One</a:t>
            </a:r>
          </a:p>
          <a:p>
            <a:pPr algn="l"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One to Many</a:t>
            </a:r>
          </a:p>
          <a:p>
            <a:pPr algn="l"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Many to Many</a:t>
            </a:r>
          </a:p>
        </p:txBody>
      </p:sp>
    </p:spTree>
  </p:cSld>
  <p:clrMapOvr>
    <a:masterClrMapping/>
  </p:clrMapOvr>
</p:sld>
</file>

<file path=ppt/slides/slide125.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576704" y="3847387"/>
            <a:ext cx="3134592" cy="2335050"/>
          </a:xfrm>
          <a:prstGeom prst="rect">
            <a:avLst/>
          </a:prstGeom>
        </p:spPr>
        <p:txBody>
          <a:bodyPr anchor="t" rtlCol="false" tIns="0" lIns="0" bIns="0" rIns="0">
            <a:spAutoFit/>
          </a:bodyPr>
          <a:lstStyle/>
          <a:p>
            <a:pPr algn="ctr">
              <a:lnSpc>
                <a:spcPts val="19183"/>
              </a:lnSpc>
            </a:pPr>
            <a:r>
              <a:rPr lang="en-US" sz="13702" b="true">
                <a:solidFill>
                  <a:srgbClr val="FBCB4A"/>
                </a:solidFill>
                <a:latin typeface="Canva Sans Bold"/>
                <a:ea typeface="Canva Sans Bold"/>
                <a:cs typeface="Canva Sans Bold"/>
                <a:sym typeface="Canva Sans Bold"/>
              </a:rPr>
              <a:t>1 : 1</a:t>
            </a:r>
          </a:p>
        </p:txBody>
      </p:sp>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744122" y="6060850"/>
            <a:ext cx="3656060" cy="1123142"/>
            <a:chOff x="0" y="0"/>
            <a:chExt cx="1125811" cy="345849"/>
          </a:xfrm>
        </p:grpSpPr>
        <p:sp>
          <p:nvSpPr>
            <p:cNvPr name="Freeform 3" id="3"/>
            <p:cNvSpPr/>
            <p:nvPr/>
          </p:nvSpPr>
          <p:spPr>
            <a:xfrm flipH="false" flipV="false" rot="0">
              <a:off x="0" y="0"/>
              <a:ext cx="1125811" cy="345849"/>
            </a:xfrm>
            <a:custGeom>
              <a:avLst/>
              <a:gdLst/>
              <a:ahLst/>
              <a:cxnLst/>
              <a:rect r="r" b="b" t="t" l="l"/>
              <a:pathLst>
                <a:path h="345849" w="1125811">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name="TextBox 4" id="4"/>
            <p:cNvSpPr txBox="true"/>
            <p:nvPr/>
          </p:nvSpPr>
          <p:spPr>
            <a:xfrm>
              <a:off x="0" y="-57150"/>
              <a:ext cx="1125811" cy="402999"/>
            </a:xfrm>
            <a:prstGeom prst="rect">
              <a:avLst/>
            </a:prstGeom>
          </p:spPr>
          <p:txBody>
            <a:bodyPr anchor="ctr" rtlCol="false" tIns="50800" lIns="50800" bIns="50800" rIns="50800"/>
            <a:lstStyle/>
            <a:p>
              <a:pPr algn="ctr">
                <a:lnSpc>
                  <a:spcPts val="3443"/>
                </a:lnSpc>
              </a:pPr>
            </a:p>
          </p:txBody>
        </p:sp>
      </p:grpSp>
      <p:grpSp>
        <p:nvGrpSpPr>
          <p:cNvPr name="Group 5" id="5"/>
          <p:cNvGrpSpPr/>
          <p:nvPr/>
        </p:nvGrpSpPr>
        <p:grpSpPr>
          <a:xfrm rot="0">
            <a:off x="10887818" y="6060850"/>
            <a:ext cx="3656060" cy="1123142"/>
            <a:chOff x="0" y="0"/>
            <a:chExt cx="1125811" cy="345849"/>
          </a:xfrm>
        </p:grpSpPr>
        <p:sp>
          <p:nvSpPr>
            <p:cNvPr name="Freeform 6" id="6"/>
            <p:cNvSpPr/>
            <p:nvPr/>
          </p:nvSpPr>
          <p:spPr>
            <a:xfrm flipH="false" flipV="false" rot="0">
              <a:off x="0" y="0"/>
              <a:ext cx="1125811" cy="345849"/>
            </a:xfrm>
            <a:custGeom>
              <a:avLst/>
              <a:gdLst/>
              <a:ahLst/>
              <a:cxnLst/>
              <a:rect r="r" b="b" t="t" l="l"/>
              <a:pathLst>
                <a:path h="345849" w="1125811">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name="TextBox 7" id="7"/>
            <p:cNvSpPr txBox="true"/>
            <p:nvPr/>
          </p:nvSpPr>
          <p:spPr>
            <a:xfrm>
              <a:off x="0" y="-57150"/>
              <a:ext cx="1125811" cy="402999"/>
            </a:xfrm>
            <a:prstGeom prst="rect">
              <a:avLst/>
            </a:prstGeom>
          </p:spPr>
          <p:txBody>
            <a:bodyPr anchor="ctr" rtlCol="false" tIns="50800" lIns="50800" bIns="50800" rIns="50800"/>
            <a:lstStyle/>
            <a:p>
              <a:pPr algn="ctr">
                <a:lnSpc>
                  <a:spcPts val="3443"/>
                </a:lnSpc>
              </a:pPr>
            </a:p>
          </p:txBody>
        </p:sp>
      </p:grpSp>
      <p:sp>
        <p:nvSpPr>
          <p:cNvPr name="Freeform 8" id="8"/>
          <p:cNvSpPr/>
          <p:nvPr/>
        </p:nvSpPr>
        <p:spPr>
          <a:xfrm flipH="false" flipV="false" rot="0">
            <a:off x="4504822" y="2472176"/>
            <a:ext cx="2602401" cy="3138861"/>
          </a:xfrm>
          <a:custGeom>
            <a:avLst/>
            <a:gdLst/>
            <a:ahLst/>
            <a:cxnLst/>
            <a:rect r="r" b="b" t="t" l="l"/>
            <a:pathLst>
              <a:path h="3138861" w="2602401">
                <a:moveTo>
                  <a:pt x="0" y="0"/>
                </a:moveTo>
                <a:lnTo>
                  <a:pt x="2602401" y="0"/>
                </a:lnTo>
                <a:lnTo>
                  <a:pt x="2602401" y="3138861"/>
                </a:lnTo>
                <a:lnTo>
                  <a:pt x="0" y="31388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596824" y="2690217"/>
            <a:ext cx="3947054" cy="2920820"/>
          </a:xfrm>
          <a:custGeom>
            <a:avLst/>
            <a:gdLst/>
            <a:ahLst/>
            <a:cxnLst/>
            <a:rect r="r" b="b" t="t" l="l"/>
            <a:pathLst>
              <a:path h="2920820" w="3947054">
                <a:moveTo>
                  <a:pt x="0" y="0"/>
                </a:moveTo>
                <a:lnTo>
                  <a:pt x="3947054" y="0"/>
                </a:lnTo>
                <a:lnTo>
                  <a:pt x="3947054" y="2920820"/>
                </a:lnTo>
                <a:lnTo>
                  <a:pt x="0" y="2920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44122" y="6198061"/>
            <a:ext cx="3656060" cy="762995"/>
          </a:xfrm>
          <a:prstGeom prst="rect">
            <a:avLst/>
          </a:prstGeom>
        </p:spPr>
        <p:txBody>
          <a:bodyPr anchor="t" rtlCol="false" tIns="0" lIns="0" bIns="0" rIns="0">
            <a:spAutoFit/>
          </a:bodyPr>
          <a:lstStyle/>
          <a:p>
            <a:pPr algn="ctr">
              <a:lnSpc>
                <a:spcPts val="6226"/>
              </a:lnSpc>
            </a:pPr>
            <a:r>
              <a:rPr lang="en-US" sz="4447" b="true">
                <a:solidFill>
                  <a:srgbClr val="000000"/>
                </a:solidFill>
                <a:latin typeface="Canva Sans Bold"/>
                <a:ea typeface="Canva Sans Bold"/>
                <a:cs typeface="Canva Sans Bold"/>
                <a:sym typeface="Canva Sans Bold"/>
              </a:rPr>
              <a:t>User</a:t>
            </a:r>
          </a:p>
        </p:txBody>
      </p:sp>
      <p:sp>
        <p:nvSpPr>
          <p:cNvPr name="TextBox 11" id="11"/>
          <p:cNvSpPr txBox="true"/>
          <p:nvPr/>
        </p:nvSpPr>
        <p:spPr>
          <a:xfrm rot="0">
            <a:off x="10887818" y="6198061"/>
            <a:ext cx="3656060" cy="762995"/>
          </a:xfrm>
          <a:prstGeom prst="rect">
            <a:avLst/>
          </a:prstGeom>
        </p:spPr>
        <p:txBody>
          <a:bodyPr anchor="t" rtlCol="false" tIns="0" lIns="0" bIns="0" rIns="0">
            <a:spAutoFit/>
          </a:bodyPr>
          <a:lstStyle/>
          <a:p>
            <a:pPr algn="ctr">
              <a:lnSpc>
                <a:spcPts val="6226"/>
              </a:lnSpc>
            </a:pPr>
            <a:r>
              <a:rPr lang="en-US" sz="4447" b="true">
                <a:solidFill>
                  <a:srgbClr val="000000"/>
                </a:solidFill>
                <a:latin typeface="Canva Sans Bold"/>
                <a:ea typeface="Canva Sans Bold"/>
                <a:cs typeface="Canva Sans Bold"/>
                <a:sym typeface="Canva Sans Bold"/>
              </a:rPr>
              <a:t>Contact</a:t>
            </a:r>
          </a:p>
        </p:txBody>
      </p:sp>
    </p:spTree>
  </p:cSld>
  <p:clrMapOvr>
    <a:masterClrMapping/>
  </p:clrMapOvr>
</p:sld>
</file>

<file path=ppt/slides/slide127.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389074" y="3847387"/>
            <a:ext cx="7509853" cy="2335050"/>
          </a:xfrm>
          <a:prstGeom prst="rect">
            <a:avLst/>
          </a:prstGeom>
        </p:spPr>
        <p:txBody>
          <a:bodyPr anchor="t" rtlCol="false" tIns="0" lIns="0" bIns="0" rIns="0">
            <a:spAutoFit/>
          </a:bodyPr>
          <a:lstStyle/>
          <a:p>
            <a:pPr algn="ctr">
              <a:lnSpc>
                <a:spcPts val="19183"/>
              </a:lnSpc>
            </a:pPr>
            <a:r>
              <a:rPr lang="en-US" sz="13702" b="true">
                <a:solidFill>
                  <a:srgbClr val="FBCB4A"/>
                </a:solidFill>
                <a:latin typeface="Canva Sans Bold"/>
                <a:ea typeface="Canva Sans Bold"/>
                <a:cs typeface="Canva Sans Bold"/>
                <a:sym typeface="Canva Sans Bold"/>
              </a:rPr>
              <a:t>1 : MANY</a:t>
            </a:r>
          </a:p>
        </p:txBody>
      </p:sp>
    </p:spTree>
  </p:cSld>
  <p:clrMapOvr>
    <a:masterClrMapping/>
  </p:clrMapOvr>
</p:sld>
</file>

<file path=ppt/slides/slide1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26547" y="6060850"/>
            <a:ext cx="3656060" cy="1123142"/>
            <a:chOff x="0" y="0"/>
            <a:chExt cx="1125811" cy="345849"/>
          </a:xfrm>
        </p:grpSpPr>
        <p:sp>
          <p:nvSpPr>
            <p:cNvPr name="Freeform 3" id="3"/>
            <p:cNvSpPr/>
            <p:nvPr/>
          </p:nvSpPr>
          <p:spPr>
            <a:xfrm flipH="false" flipV="false" rot="0">
              <a:off x="0" y="0"/>
              <a:ext cx="1125811" cy="345849"/>
            </a:xfrm>
            <a:custGeom>
              <a:avLst/>
              <a:gdLst/>
              <a:ahLst/>
              <a:cxnLst/>
              <a:rect r="r" b="b" t="t" l="l"/>
              <a:pathLst>
                <a:path h="345849" w="1125811">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name="TextBox 4" id="4"/>
            <p:cNvSpPr txBox="true"/>
            <p:nvPr/>
          </p:nvSpPr>
          <p:spPr>
            <a:xfrm>
              <a:off x="0" y="-57150"/>
              <a:ext cx="1125811" cy="402999"/>
            </a:xfrm>
            <a:prstGeom prst="rect">
              <a:avLst/>
            </a:prstGeom>
          </p:spPr>
          <p:txBody>
            <a:bodyPr anchor="ctr" rtlCol="false" tIns="50800" lIns="50800" bIns="50800" rIns="50800"/>
            <a:lstStyle/>
            <a:p>
              <a:pPr algn="ctr">
                <a:lnSpc>
                  <a:spcPts val="3443"/>
                </a:lnSpc>
              </a:pPr>
            </a:p>
          </p:txBody>
        </p:sp>
      </p:grpSp>
      <p:sp>
        <p:nvSpPr>
          <p:cNvPr name="Freeform 5" id="5"/>
          <p:cNvSpPr/>
          <p:nvPr/>
        </p:nvSpPr>
        <p:spPr>
          <a:xfrm flipH="false" flipV="false" rot="0">
            <a:off x="2653376" y="2428529"/>
            <a:ext cx="2602401" cy="3138861"/>
          </a:xfrm>
          <a:custGeom>
            <a:avLst/>
            <a:gdLst/>
            <a:ahLst/>
            <a:cxnLst/>
            <a:rect r="r" b="b" t="t" l="l"/>
            <a:pathLst>
              <a:path h="3138861" w="2602401">
                <a:moveTo>
                  <a:pt x="0" y="0"/>
                </a:moveTo>
                <a:lnTo>
                  <a:pt x="2602402" y="0"/>
                </a:lnTo>
                <a:lnTo>
                  <a:pt x="2602402" y="3138861"/>
                </a:lnTo>
                <a:lnTo>
                  <a:pt x="0" y="31388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918907" y="1028700"/>
            <a:ext cx="3259135" cy="3300390"/>
          </a:xfrm>
          <a:custGeom>
            <a:avLst/>
            <a:gdLst/>
            <a:ahLst/>
            <a:cxnLst/>
            <a:rect r="r" b="b" t="t" l="l"/>
            <a:pathLst>
              <a:path h="3300390" w="3259135">
                <a:moveTo>
                  <a:pt x="0" y="0"/>
                </a:moveTo>
                <a:lnTo>
                  <a:pt x="3259135" y="0"/>
                </a:lnTo>
                <a:lnTo>
                  <a:pt x="3259135" y="3300390"/>
                </a:lnTo>
                <a:lnTo>
                  <a:pt x="0" y="3300390"/>
                </a:lnTo>
                <a:lnTo>
                  <a:pt x="0" y="0"/>
                </a:lnTo>
                <a:close/>
              </a:path>
            </a:pathLst>
          </a:custGeom>
          <a:blipFill>
            <a:blip r:embed="rId4"/>
            <a:stretch>
              <a:fillRect l="0" t="0" r="0" b="0"/>
            </a:stretch>
          </a:blipFill>
        </p:spPr>
      </p:sp>
      <p:sp>
        <p:nvSpPr>
          <p:cNvPr name="Freeform 7" id="7"/>
          <p:cNvSpPr/>
          <p:nvPr/>
        </p:nvSpPr>
        <p:spPr>
          <a:xfrm flipH="false" flipV="false" rot="0">
            <a:off x="8918907" y="5046895"/>
            <a:ext cx="3259135" cy="3298374"/>
          </a:xfrm>
          <a:custGeom>
            <a:avLst/>
            <a:gdLst/>
            <a:ahLst/>
            <a:cxnLst/>
            <a:rect r="r" b="b" t="t" l="l"/>
            <a:pathLst>
              <a:path h="3298374" w="3259135">
                <a:moveTo>
                  <a:pt x="0" y="0"/>
                </a:moveTo>
                <a:lnTo>
                  <a:pt x="3259135" y="0"/>
                </a:lnTo>
                <a:lnTo>
                  <a:pt x="3259135" y="3298375"/>
                </a:lnTo>
                <a:lnTo>
                  <a:pt x="0" y="3298375"/>
                </a:lnTo>
                <a:lnTo>
                  <a:pt x="0" y="0"/>
                </a:lnTo>
                <a:close/>
              </a:path>
            </a:pathLst>
          </a:custGeom>
          <a:blipFill>
            <a:blip r:embed="rId5"/>
            <a:stretch>
              <a:fillRect l="0" t="0" r="0" b="0"/>
            </a:stretch>
          </a:blipFill>
        </p:spPr>
      </p:sp>
      <p:sp>
        <p:nvSpPr>
          <p:cNvPr name="TextBox 8" id="8"/>
          <p:cNvSpPr txBox="true"/>
          <p:nvPr/>
        </p:nvSpPr>
        <p:spPr>
          <a:xfrm rot="0">
            <a:off x="2126547" y="6198061"/>
            <a:ext cx="3656060" cy="762995"/>
          </a:xfrm>
          <a:prstGeom prst="rect">
            <a:avLst/>
          </a:prstGeom>
        </p:spPr>
        <p:txBody>
          <a:bodyPr anchor="t" rtlCol="false" tIns="0" lIns="0" bIns="0" rIns="0">
            <a:spAutoFit/>
          </a:bodyPr>
          <a:lstStyle/>
          <a:p>
            <a:pPr algn="ctr">
              <a:lnSpc>
                <a:spcPts val="6226"/>
              </a:lnSpc>
            </a:pPr>
            <a:r>
              <a:rPr lang="en-US" sz="4447" b="true">
                <a:solidFill>
                  <a:srgbClr val="000000"/>
                </a:solidFill>
                <a:latin typeface="Canva Sans Bold"/>
                <a:ea typeface="Canva Sans Bold"/>
                <a:cs typeface="Canva Sans Bold"/>
                <a:sym typeface="Canva Sans Bold"/>
              </a:rPr>
              <a:t>User</a:t>
            </a:r>
          </a:p>
        </p:txBody>
      </p:sp>
      <p:grpSp>
        <p:nvGrpSpPr>
          <p:cNvPr name="Group 9" id="9"/>
          <p:cNvGrpSpPr/>
          <p:nvPr/>
        </p:nvGrpSpPr>
        <p:grpSpPr>
          <a:xfrm rot="0">
            <a:off x="12505393" y="4020358"/>
            <a:ext cx="3656060" cy="1123142"/>
            <a:chOff x="0" y="0"/>
            <a:chExt cx="1125811" cy="345849"/>
          </a:xfrm>
        </p:grpSpPr>
        <p:sp>
          <p:nvSpPr>
            <p:cNvPr name="Freeform 10" id="10"/>
            <p:cNvSpPr/>
            <p:nvPr/>
          </p:nvSpPr>
          <p:spPr>
            <a:xfrm flipH="false" flipV="false" rot="0">
              <a:off x="0" y="0"/>
              <a:ext cx="1125811" cy="345849"/>
            </a:xfrm>
            <a:custGeom>
              <a:avLst/>
              <a:gdLst/>
              <a:ahLst/>
              <a:cxnLst/>
              <a:rect r="r" b="b" t="t" l="l"/>
              <a:pathLst>
                <a:path h="345849" w="1125811">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name="TextBox 11" id="11"/>
            <p:cNvSpPr txBox="true"/>
            <p:nvPr/>
          </p:nvSpPr>
          <p:spPr>
            <a:xfrm>
              <a:off x="0" y="-57150"/>
              <a:ext cx="1125811" cy="402999"/>
            </a:xfrm>
            <a:prstGeom prst="rect">
              <a:avLst/>
            </a:prstGeom>
          </p:spPr>
          <p:txBody>
            <a:bodyPr anchor="ctr" rtlCol="false" tIns="50800" lIns="50800" bIns="50800" rIns="50800"/>
            <a:lstStyle/>
            <a:p>
              <a:pPr algn="ctr">
                <a:lnSpc>
                  <a:spcPts val="3443"/>
                </a:lnSpc>
              </a:pPr>
            </a:p>
          </p:txBody>
        </p:sp>
      </p:grpSp>
      <p:sp>
        <p:nvSpPr>
          <p:cNvPr name="TextBox 12" id="12"/>
          <p:cNvSpPr txBox="true"/>
          <p:nvPr/>
        </p:nvSpPr>
        <p:spPr>
          <a:xfrm rot="0">
            <a:off x="12505393" y="4157569"/>
            <a:ext cx="3656060" cy="762995"/>
          </a:xfrm>
          <a:prstGeom prst="rect">
            <a:avLst/>
          </a:prstGeom>
        </p:spPr>
        <p:txBody>
          <a:bodyPr anchor="t" rtlCol="false" tIns="0" lIns="0" bIns="0" rIns="0">
            <a:spAutoFit/>
          </a:bodyPr>
          <a:lstStyle/>
          <a:p>
            <a:pPr algn="ctr">
              <a:lnSpc>
                <a:spcPts val="6226"/>
              </a:lnSpc>
            </a:pPr>
            <a:r>
              <a:rPr lang="en-US" sz="4447" b="true">
                <a:solidFill>
                  <a:srgbClr val="000000"/>
                </a:solidFill>
                <a:latin typeface="Canva Sans Bold"/>
                <a:ea typeface="Canva Sans Bold"/>
                <a:cs typeface="Canva Sans Bold"/>
                <a:sym typeface="Canva Sans Bold"/>
              </a:rPr>
              <a:t>Posts</a:t>
            </a:r>
          </a:p>
        </p:txBody>
      </p:sp>
    </p:spTree>
  </p:cSld>
  <p:clrMapOvr>
    <a:masterClrMapping/>
  </p:clrMapOvr>
</p:sld>
</file>

<file path=ppt/slides/slide129.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389881" y="4013431"/>
            <a:ext cx="10689952" cy="2338069"/>
          </a:xfrm>
          <a:prstGeom prst="rect">
            <a:avLst/>
          </a:prstGeom>
        </p:spPr>
        <p:txBody>
          <a:bodyPr anchor="t" rtlCol="false" tIns="0" lIns="0" bIns="0" rIns="0">
            <a:spAutoFit/>
          </a:bodyPr>
          <a:lstStyle/>
          <a:p>
            <a:pPr algn="ctr">
              <a:lnSpc>
                <a:spcPts val="19180"/>
              </a:lnSpc>
            </a:pPr>
            <a:r>
              <a:rPr lang="en-US" sz="13700" b="true">
                <a:solidFill>
                  <a:srgbClr val="FFDE59"/>
                </a:solidFill>
                <a:latin typeface="Canva Sans Bold"/>
                <a:ea typeface="Canva Sans Bold"/>
                <a:cs typeface="Canva Sans Bold"/>
                <a:sym typeface="Canva Sans Bold"/>
              </a:rPr>
              <a:t>Many : Many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093250"/>
            <a:ext cx="16230600" cy="4496083"/>
          </a:xfrm>
          <a:custGeom>
            <a:avLst/>
            <a:gdLst/>
            <a:ahLst/>
            <a:cxnLst/>
            <a:rect r="r" b="b" t="t" l="l"/>
            <a:pathLst>
              <a:path h="4496083" w="16230600">
                <a:moveTo>
                  <a:pt x="0" y="0"/>
                </a:moveTo>
                <a:lnTo>
                  <a:pt x="16230600" y="0"/>
                </a:lnTo>
                <a:lnTo>
                  <a:pt x="16230600" y="4496083"/>
                </a:lnTo>
                <a:lnTo>
                  <a:pt x="0" y="4496083"/>
                </a:lnTo>
                <a:lnTo>
                  <a:pt x="0" y="0"/>
                </a:lnTo>
                <a:close/>
              </a:path>
            </a:pathLst>
          </a:custGeom>
          <a:blipFill>
            <a:blip r:embed="rId2"/>
            <a:stretch>
              <a:fillRect l="-3507" t="0" r="0" b="0"/>
            </a:stretch>
          </a:blipFill>
        </p:spPr>
      </p:sp>
      <p:grpSp>
        <p:nvGrpSpPr>
          <p:cNvPr name="Group 3" id="3"/>
          <p:cNvGrpSpPr/>
          <p:nvPr/>
        </p:nvGrpSpPr>
        <p:grpSpPr>
          <a:xfrm rot="0">
            <a:off x="684811" y="464251"/>
            <a:ext cx="2060176" cy="599395"/>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2989275" y="147001"/>
            <a:ext cx="502260" cy="1070708"/>
          </a:xfrm>
          <a:custGeom>
            <a:avLst/>
            <a:gdLst/>
            <a:ahLst/>
            <a:cxnLst/>
            <a:rect r="r" b="b" t="t" l="l"/>
            <a:pathLst>
              <a:path h="1070708" w="502260">
                <a:moveTo>
                  <a:pt x="0" y="0"/>
                </a:moveTo>
                <a:lnTo>
                  <a:pt x="502260" y="0"/>
                </a:lnTo>
                <a:lnTo>
                  <a:pt x="502260" y="1070708"/>
                </a:lnTo>
                <a:lnTo>
                  <a:pt x="0" y="10707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21493" y="548160"/>
            <a:ext cx="1597293" cy="354190"/>
          </a:xfrm>
          <a:prstGeom prst="rect">
            <a:avLst/>
          </a:prstGeom>
        </p:spPr>
        <p:txBody>
          <a:bodyPr anchor="t" rtlCol="false" tIns="0" lIns="0" bIns="0" rIns="0">
            <a:spAutoFit/>
          </a:bodyPr>
          <a:lstStyle/>
          <a:p>
            <a:pPr algn="l">
              <a:lnSpc>
                <a:spcPts val="2778"/>
              </a:lnSpc>
              <a:spcBef>
                <a:spcPct val="0"/>
              </a:spcBef>
            </a:pPr>
            <a:r>
              <a:rPr lang="en-US" sz="1984">
                <a:solidFill>
                  <a:srgbClr val="FFFFFF"/>
                </a:solidFill>
                <a:latin typeface="Poppins"/>
                <a:ea typeface="Poppins"/>
                <a:cs typeface="Poppins"/>
                <a:sym typeface="Poppins"/>
              </a:rPr>
              <a:t>MPRASHANT</a:t>
            </a:r>
          </a:p>
        </p:txBody>
      </p:sp>
    </p:spTree>
  </p:cSld>
  <p:clrMapOvr>
    <a:masterClrMapping/>
  </p:clrMapOvr>
</p:sld>
</file>

<file path=ppt/slides/slide1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744122" y="6060850"/>
            <a:ext cx="3656060" cy="1123142"/>
            <a:chOff x="0" y="0"/>
            <a:chExt cx="1125811" cy="345849"/>
          </a:xfrm>
        </p:grpSpPr>
        <p:sp>
          <p:nvSpPr>
            <p:cNvPr name="Freeform 3" id="3"/>
            <p:cNvSpPr/>
            <p:nvPr/>
          </p:nvSpPr>
          <p:spPr>
            <a:xfrm flipH="false" flipV="false" rot="0">
              <a:off x="0" y="0"/>
              <a:ext cx="1125811" cy="345849"/>
            </a:xfrm>
            <a:custGeom>
              <a:avLst/>
              <a:gdLst/>
              <a:ahLst/>
              <a:cxnLst/>
              <a:rect r="r" b="b" t="t" l="l"/>
              <a:pathLst>
                <a:path h="345849" w="1125811">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name="TextBox 4" id="4"/>
            <p:cNvSpPr txBox="true"/>
            <p:nvPr/>
          </p:nvSpPr>
          <p:spPr>
            <a:xfrm>
              <a:off x="0" y="-57150"/>
              <a:ext cx="1125811" cy="402999"/>
            </a:xfrm>
            <a:prstGeom prst="rect">
              <a:avLst/>
            </a:prstGeom>
          </p:spPr>
          <p:txBody>
            <a:bodyPr anchor="ctr" rtlCol="false" tIns="50800" lIns="50800" bIns="50800" rIns="50800"/>
            <a:lstStyle/>
            <a:p>
              <a:pPr algn="ctr">
                <a:lnSpc>
                  <a:spcPts val="3443"/>
                </a:lnSpc>
              </a:pPr>
            </a:p>
          </p:txBody>
        </p:sp>
      </p:grpSp>
      <p:grpSp>
        <p:nvGrpSpPr>
          <p:cNvPr name="Group 5" id="5"/>
          <p:cNvGrpSpPr/>
          <p:nvPr/>
        </p:nvGrpSpPr>
        <p:grpSpPr>
          <a:xfrm rot="0">
            <a:off x="10887818" y="6060850"/>
            <a:ext cx="3656060" cy="1123142"/>
            <a:chOff x="0" y="0"/>
            <a:chExt cx="1125811" cy="345849"/>
          </a:xfrm>
        </p:grpSpPr>
        <p:sp>
          <p:nvSpPr>
            <p:cNvPr name="Freeform 6" id="6"/>
            <p:cNvSpPr/>
            <p:nvPr/>
          </p:nvSpPr>
          <p:spPr>
            <a:xfrm flipH="false" flipV="false" rot="0">
              <a:off x="0" y="0"/>
              <a:ext cx="1125811" cy="345849"/>
            </a:xfrm>
            <a:custGeom>
              <a:avLst/>
              <a:gdLst/>
              <a:ahLst/>
              <a:cxnLst/>
              <a:rect r="r" b="b" t="t" l="l"/>
              <a:pathLst>
                <a:path h="345849" w="1125811">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name="TextBox 7" id="7"/>
            <p:cNvSpPr txBox="true"/>
            <p:nvPr/>
          </p:nvSpPr>
          <p:spPr>
            <a:xfrm>
              <a:off x="0" y="-57150"/>
              <a:ext cx="1125811" cy="402999"/>
            </a:xfrm>
            <a:prstGeom prst="rect">
              <a:avLst/>
            </a:prstGeom>
          </p:spPr>
          <p:txBody>
            <a:bodyPr anchor="ctr" rtlCol="false" tIns="50800" lIns="50800" bIns="50800" rIns="50800"/>
            <a:lstStyle/>
            <a:p>
              <a:pPr algn="ctr">
                <a:lnSpc>
                  <a:spcPts val="3443"/>
                </a:lnSpc>
              </a:pPr>
            </a:p>
          </p:txBody>
        </p:sp>
      </p:grpSp>
      <p:sp>
        <p:nvSpPr>
          <p:cNvPr name="Freeform 8" id="8"/>
          <p:cNvSpPr/>
          <p:nvPr/>
        </p:nvSpPr>
        <p:spPr>
          <a:xfrm flipH="false" flipV="false" rot="0">
            <a:off x="3897347" y="3205014"/>
            <a:ext cx="3085200" cy="2499012"/>
          </a:xfrm>
          <a:custGeom>
            <a:avLst/>
            <a:gdLst/>
            <a:ahLst/>
            <a:cxnLst/>
            <a:rect r="r" b="b" t="t" l="l"/>
            <a:pathLst>
              <a:path h="2499012" w="3085200">
                <a:moveTo>
                  <a:pt x="0" y="0"/>
                </a:moveTo>
                <a:lnTo>
                  <a:pt x="3085200" y="0"/>
                </a:lnTo>
                <a:lnTo>
                  <a:pt x="3085200" y="2499012"/>
                </a:lnTo>
                <a:lnTo>
                  <a:pt x="0" y="2499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887818" y="2942318"/>
            <a:ext cx="3118972" cy="2761708"/>
          </a:xfrm>
          <a:custGeom>
            <a:avLst/>
            <a:gdLst/>
            <a:ahLst/>
            <a:cxnLst/>
            <a:rect r="r" b="b" t="t" l="l"/>
            <a:pathLst>
              <a:path h="2761708" w="3118972">
                <a:moveTo>
                  <a:pt x="0" y="0"/>
                </a:moveTo>
                <a:lnTo>
                  <a:pt x="3118972" y="0"/>
                </a:lnTo>
                <a:lnTo>
                  <a:pt x="3118972" y="2761708"/>
                </a:lnTo>
                <a:lnTo>
                  <a:pt x="0" y="2761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44122" y="6198061"/>
            <a:ext cx="3656060" cy="762995"/>
          </a:xfrm>
          <a:prstGeom prst="rect">
            <a:avLst/>
          </a:prstGeom>
        </p:spPr>
        <p:txBody>
          <a:bodyPr anchor="t" rtlCol="false" tIns="0" lIns="0" bIns="0" rIns="0">
            <a:spAutoFit/>
          </a:bodyPr>
          <a:lstStyle/>
          <a:p>
            <a:pPr algn="ctr">
              <a:lnSpc>
                <a:spcPts val="6226"/>
              </a:lnSpc>
            </a:pPr>
            <a:r>
              <a:rPr lang="en-US" sz="4447" b="true">
                <a:solidFill>
                  <a:srgbClr val="000000"/>
                </a:solidFill>
                <a:latin typeface="Canva Sans Bold"/>
                <a:ea typeface="Canva Sans Bold"/>
                <a:cs typeface="Canva Sans Bold"/>
                <a:sym typeface="Canva Sans Bold"/>
              </a:rPr>
              <a:t>Courses</a:t>
            </a:r>
          </a:p>
        </p:txBody>
      </p:sp>
      <p:sp>
        <p:nvSpPr>
          <p:cNvPr name="TextBox 11" id="11"/>
          <p:cNvSpPr txBox="true"/>
          <p:nvPr/>
        </p:nvSpPr>
        <p:spPr>
          <a:xfrm rot="0">
            <a:off x="10887818" y="6198061"/>
            <a:ext cx="3656060" cy="762995"/>
          </a:xfrm>
          <a:prstGeom prst="rect">
            <a:avLst/>
          </a:prstGeom>
        </p:spPr>
        <p:txBody>
          <a:bodyPr anchor="t" rtlCol="false" tIns="0" lIns="0" bIns="0" rIns="0">
            <a:spAutoFit/>
          </a:bodyPr>
          <a:lstStyle/>
          <a:p>
            <a:pPr algn="ctr">
              <a:lnSpc>
                <a:spcPts val="6226"/>
              </a:lnSpc>
            </a:pPr>
            <a:r>
              <a:rPr lang="en-US" sz="4447" b="true">
                <a:solidFill>
                  <a:srgbClr val="000000"/>
                </a:solidFill>
                <a:latin typeface="Canva Sans Bold"/>
                <a:ea typeface="Canva Sans Bold"/>
                <a:cs typeface="Canva Sans Bold"/>
                <a:sym typeface="Canva Sans Bold"/>
              </a:rPr>
              <a:t>Students</a:t>
            </a:r>
          </a:p>
        </p:txBody>
      </p:sp>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067592" y="4180938"/>
            <a:ext cx="2745698" cy="2224015"/>
          </a:xfrm>
          <a:custGeom>
            <a:avLst/>
            <a:gdLst/>
            <a:ahLst/>
            <a:cxnLst/>
            <a:rect r="r" b="b" t="t" l="l"/>
            <a:pathLst>
              <a:path h="2224015" w="2745698">
                <a:moveTo>
                  <a:pt x="0" y="0"/>
                </a:moveTo>
                <a:lnTo>
                  <a:pt x="2745698" y="0"/>
                </a:lnTo>
                <a:lnTo>
                  <a:pt x="2745698" y="2224015"/>
                </a:lnTo>
                <a:lnTo>
                  <a:pt x="0" y="2224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61409" y="1150997"/>
            <a:ext cx="2164352" cy="3136742"/>
          </a:xfrm>
          <a:custGeom>
            <a:avLst/>
            <a:gdLst/>
            <a:ahLst/>
            <a:cxnLst/>
            <a:rect r="r" b="b" t="t" l="l"/>
            <a:pathLst>
              <a:path h="3136742" w="2164352">
                <a:moveTo>
                  <a:pt x="0" y="0"/>
                </a:moveTo>
                <a:lnTo>
                  <a:pt x="2164352" y="0"/>
                </a:lnTo>
                <a:lnTo>
                  <a:pt x="2164352" y="3136741"/>
                </a:lnTo>
                <a:lnTo>
                  <a:pt x="0" y="3136741"/>
                </a:lnTo>
                <a:lnTo>
                  <a:pt x="0" y="0"/>
                </a:lnTo>
                <a:close/>
              </a:path>
            </a:pathLst>
          </a:custGeom>
          <a:blipFill>
            <a:blip r:embed="rId4"/>
            <a:stretch>
              <a:fillRect l="0" t="0" r="0" b="0"/>
            </a:stretch>
          </a:blipFill>
        </p:spPr>
      </p:sp>
      <p:sp>
        <p:nvSpPr>
          <p:cNvPr name="Freeform 4" id="4"/>
          <p:cNvSpPr/>
          <p:nvPr/>
        </p:nvSpPr>
        <p:spPr>
          <a:xfrm flipH="false" flipV="false" rot="0">
            <a:off x="8112174" y="5702648"/>
            <a:ext cx="1913587" cy="3555652"/>
          </a:xfrm>
          <a:custGeom>
            <a:avLst/>
            <a:gdLst/>
            <a:ahLst/>
            <a:cxnLst/>
            <a:rect r="r" b="b" t="t" l="l"/>
            <a:pathLst>
              <a:path h="3555652" w="1913587">
                <a:moveTo>
                  <a:pt x="0" y="0"/>
                </a:moveTo>
                <a:lnTo>
                  <a:pt x="1913587" y="0"/>
                </a:lnTo>
                <a:lnTo>
                  <a:pt x="1913587" y="3555652"/>
                </a:lnTo>
                <a:lnTo>
                  <a:pt x="0" y="3555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352463" y="4487763"/>
            <a:ext cx="1182245" cy="655737"/>
          </a:xfrm>
          <a:prstGeom prst="rect">
            <a:avLst/>
          </a:prstGeom>
        </p:spPr>
        <p:txBody>
          <a:bodyPr anchor="t" rtlCol="false" tIns="0" lIns="0" bIns="0" rIns="0">
            <a:spAutoFit/>
          </a:bodyPr>
          <a:lstStyle/>
          <a:p>
            <a:pPr algn="ctr">
              <a:lnSpc>
                <a:spcPts val="5328"/>
              </a:lnSpc>
            </a:pPr>
            <a:r>
              <a:rPr lang="en-US" sz="3805" b="true">
                <a:solidFill>
                  <a:srgbClr val="FFFFFF"/>
                </a:solidFill>
                <a:latin typeface="Canva Sans Bold"/>
                <a:ea typeface="Canva Sans Bold"/>
                <a:cs typeface="Canva Sans Bold"/>
                <a:sym typeface="Canva Sans Bold"/>
              </a:rPr>
              <a:t>Raju</a:t>
            </a:r>
          </a:p>
        </p:txBody>
      </p:sp>
      <p:sp>
        <p:nvSpPr>
          <p:cNvPr name="TextBox 6" id="6"/>
          <p:cNvSpPr txBox="true"/>
          <p:nvPr/>
        </p:nvSpPr>
        <p:spPr>
          <a:xfrm rot="0">
            <a:off x="8268725" y="8417912"/>
            <a:ext cx="1349720" cy="666063"/>
          </a:xfrm>
          <a:prstGeom prst="rect">
            <a:avLst/>
          </a:prstGeom>
        </p:spPr>
        <p:txBody>
          <a:bodyPr anchor="t" rtlCol="false" tIns="0" lIns="0" bIns="0" rIns="0">
            <a:spAutoFit/>
          </a:bodyPr>
          <a:lstStyle/>
          <a:p>
            <a:pPr algn="ctr">
              <a:lnSpc>
                <a:spcPts val="5423"/>
              </a:lnSpc>
            </a:pPr>
            <a:r>
              <a:rPr lang="en-US" sz="3873" b="true">
                <a:solidFill>
                  <a:srgbClr val="FFFFFF"/>
                </a:solidFill>
                <a:latin typeface="Canva Sans Bold"/>
                <a:ea typeface="Canva Sans Bold"/>
                <a:cs typeface="Canva Sans Bold"/>
                <a:sym typeface="Canva Sans Bold"/>
              </a:rPr>
              <a:t>Sham</a:t>
            </a:r>
          </a:p>
        </p:txBody>
      </p:sp>
      <p:sp>
        <p:nvSpPr>
          <p:cNvPr name="TextBox 7" id="7"/>
          <p:cNvSpPr txBox="true"/>
          <p:nvPr/>
        </p:nvSpPr>
        <p:spPr>
          <a:xfrm rot="0">
            <a:off x="3838921" y="6528054"/>
            <a:ext cx="1203040" cy="696305"/>
          </a:xfrm>
          <a:prstGeom prst="rect">
            <a:avLst/>
          </a:prstGeom>
        </p:spPr>
        <p:txBody>
          <a:bodyPr anchor="t" rtlCol="false" tIns="0" lIns="0" bIns="0" rIns="0">
            <a:spAutoFit/>
          </a:bodyPr>
          <a:lstStyle/>
          <a:p>
            <a:pPr algn="ctr">
              <a:lnSpc>
                <a:spcPts val="5788"/>
              </a:lnSpc>
            </a:pPr>
            <a:r>
              <a:rPr lang="en-US" sz="4134" b="true">
                <a:solidFill>
                  <a:srgbClr val="FFFFFF"/>
                </a:solidFill>
                <a:latin typeface="Canva Sans Bold"/>
                <a:ea typeface="Canva Sans Bold"/>
                <a:cs typeface="Canva Sans Bold"/>
                <a:sym typeface="Canva Sans Bold"/>
              </a:rPr>
              <a:t>Java</a:t>
            </a:r>
          </a:p>
        </p:txBody>
      </p:sp>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067592" y="4180938"/>
            <a:ext cx="2745698" cy="2224015"/>
          </a:xfrm>
          <a:custGeom>
            <a:avLst/>
            <a:gdLst/>
            <a:ahLst/>
            <a:cxnLst/>
            <a:rect r="r" b="b" t="t" l="l"/>
            <a:pathLst>
              <a:path h="2224015" w="2745698">
                <a:moveTo>
                  <a:pt x="0" y="0"/>
                </a:moveTo>
                <a:lnTo>
                  <a:pt x="2745698" y="0"/>
                </a:lnTo>
                <a:lnTo>
                  <a:pt x="2745698" y="2224015"/>
                </a:lnTo>
                <a:lnTo>
                  <a:pt x="0" y="2224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73636" y="624213"/>
            <a:ext cx="1418824" cy="1149248"/>
          </a:xfrm>
          <a:custGeom>
            <a:avLst/>
            <a:gdLst/>
            <a:ahLst/>
            <a:cxnLst/>
            <a:rect r="r" b="b" t="t" l="l"/>
            <a:pathLst>
              <a:path h="1149248" w="1418824">
                <a:moveTo>
                  <a:pt x="0" y="0"/>
                </a:moveTo>
                <a:lnTo>
                  <a:pt x="1418824" y="0"/>
                </a:lnTo>
                <a:lnTo>
                  <a:pt x="1418824" y="1149247"/>
                </a:lnTo>
                <a:lnTo>
                  <a:pt x="0" y="1149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73636" y="2062747"/>
            <a:ext cx="1418824" cy="1149248"/>
          </a:xfrm>
          <a:custGeom>
            <a:avLst/>
            <a:gdLst/>
            <a:ahLst/>
            <a:cxnLst/>
            <a:rect r="r" b="b" t="t" l="l"/>
            <a:pathLst>
              <a:path h="1149248" w="1418824">
                <a:moveTo>
                  <a:pt x="0" y="0"/>
                </a:moveTo>
                <a:lnTo>
                  <a:pt x="1418824" y="0"/>
                </a:lnTo>
                <a:lnTo>
                  <a:pt x="1418824" y="1149248"/>
                </a:lnTo>
                <a:lnTo>
                  <a:pt x="0" y="1149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88064" y="3665275"/>
            <a:ext cx="1418824" cy="1149248"/>
          </a:xfrm>
          <a:custGeom>
            <a:avLst/>
            <a:gdLst/>
            <a:ahLst/>
            <a:cxnLst/>
            <a:rect r="r" b="b" t="t" l="l"/>
            <a:pathLst>
              <a:path h="1149248" w="1418824">
                <a:moveTo>
                  <a:pt x="0" y="0"/>
                </a:moveTo>
                <a:lnTo>
                  <a:pt x="1418824" y="0"/>
                </a:lnTo>
                <a:lnTo>
                  <a:pt x="1418824" y="1149248"/>
                </a:lnTo>
                <a:lnTo>
                  <a:pt x="0" y="1149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861409" y="1150997"/>
            <a:ext cx="2164352" cy="3136742"/>
          </a:xfrm>
          <a:custGeom>
            <a:avLst/>
            <a:gdLst/>
            <a:ahLst/>
            <a:cxnLst/>
            <a:rect r="r" b="b" t="t" l="l"/>
            <a:pathLst>
              <a:path h="3136742" w="2164352">
                <a:moveTo>
                  <a:pt x="0" y="0"/>
                </a:moveTo>
                <a:lnTo>
                  <a:pt x="2164352" y="0"/>
                </a:lnTo>
                <a:lnTo>
                  <a:pt x="2164352" y="3136741"/>
                </a:lnTo>
                <a:lnTo>
                  <a:pt x="0" y="3136741"/>
                </a:lnTo>
                <a:lnTo>
                  <a:pt x="0" y="0"/>
                </a:lnTo>
                <a:close/>
              </a:path>
            </a:pathLst>
          </a:custGeom>
          <a:blipFill>
            <a:blip r:embed="rId4"/>
            <a:stretch>
              <a:fillRect l="0" t="0" r="0" b="0"/>
            </a:stretch>
          </a:blipFill>
        </p:spPr>
      </p:sp>
      <p:sp>
        <p:nvSpPr>
          <p:cNvPr name="Freeform 7" id="7"/>
          <p:cNvSpPr/>
          <p:nvPr/>
        </p:nvSpPr>
        <p:spPr>
          <a:xfrm flipH="false" flipV="false" rot="0">
            <a:off x="8112174" y="5702648"/>
            <a:ext cx="1913587" cy="3555652"/>
          </a:xfrm>
          <a:custGeom>
            <a:avLst/>
            <a:gdLst/>
            <a:ahLst/>
            <a:cxnLst/>
            <a:rect r="r" b="b" t="t" l="l"/>
            <a:pathLst>
              <a:path h="3555652" w="1913587">
                <a:moveTo>
                  <a:pt x="0" y="0"/>
                </a:moveTo>
                <a:lnTo>
                  <a:pt x="1913587" y="0"/>
                </a:lnTo>
                <a:lnTo>
                  <a:pt x="1913587" y="3555652"/>
                </a:lnTo>
                <a:lnTo>
                  <a:pt x="0" y="3555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352463" y="4487763"/>
            <a:ext cx="1182245" cy="655737"/>
          </a:xfrm>
          <a:prstGeom prst="rect">
            <a:avLst/>
          </a:prstGeom>
        </p:spPr>
        <p:txBody>
          <a:bodyPr anchor="t" rtlCol="false" tIns="0" lIns="0" bIns="0" rIns="0">
            <a:spAutoFit/>
          </a:bodyPr>
          <a:lstStyle/>
          <a:p>
            <a:pPr algn="ctr">
              <a:lnSpc>
                <a:spcPts val="5328"/>
              </a:lnSpc>
            </a:pPr>
            <a:r>
              <a:rPr lang="en-US" sz="3805" b="true">
                <a:solidFill>
                  <a:srgbClr val="FFFFFF"/>
                </a:solidFill>
                <a:latin typeface="Canva Sans Bold"/>
                <a:ea typeface="Canva Sans Bold"/>
                <a:cs typeface="Canva Sans Bold"/>
                <a:sym typeface="Canva Sans Bold"/>
              </a:rPr>
              <a:t>Raju</a:t>
            </a:r>
          </a:p>
        </p:txBody>
      </p:sp>
      <p:sp>
        <p:nvSpPr>
          <p:cNvPr name="TextBox 9" id="9"/>
          <p:cNvSpPr txBox="true"/>
          <p:nvPr/>
        </p:nvSpPr>
        <p:spPr>
          <a:xfrm rot="0">
            <a:off x="8268725" y="8417912"/>
            <a:ext cx="1349720" cy="666063"/>
          </a:xfrm>
          <a:prstGeom prst="rect">
            <a:avLst/>
          </a:prstGeom>
        </p:spPr>
        <p:txBody>
          <a:bodyPr anchor="t" rtlCol="false" tIns="0" lIns="0" bIns="0" rIns="0">
            <a:spAutoFit/>
          </a:bodyPr>
          <a:lstStyle/>
          <a:p>
            <a:pPr algn="ctr">
              <a:lnSpc>
                <a:spcPts val="5423"/>
              </a:lnSpc>
            </a:pPr>
            <a:r>
              <a:rPr lang="en-US" sz="3873" b="true">
                <a:solidFill>
                  <a:srgbClr val="FFFFFF"/>
                </a:solidFill>
                <a:latin typeface="Canva Sans Bold"/>
                <a:ea typeface="Canva Sans Bold"/>
                <a:cs typeface="Canva Sans Bold"/>
                <a:sym typeface="Canva Sans Bold"/>
              </a:rPr>
              <a:t>Sham</a:t>
            </a:r>
          </a:p>
        </p:txBody>
      </p:sp>
      <p:sp>
        <p:nvSpPr>
          <p:cNvPr name="TextBox 10" id="10"/>
          <p:cNvSpPr txBox="true"/>
          <p:nvPr/>
        </p:nvSpPr>
        <p:spPr>
          <a:xfrm rot="0">
            <a:off x="3773929" y="6528054"/>
            <a:ext cx="1333024" cy="696305"/>
          </a:xfrm>
          <a:prstGeom prst="rect">
            <a:avLst/>
          </a:prstGeom>
        </p:spPr>
        <p:txBody>
          <a:bodyPr anchor="t" rtlCol="false" tIns="0" lIns="0" bIns="0" rIns="0">
            <a:spAutoFit/>
          </a:bodyPr>
          <a:lstStyle/>
          <a:p>
            <a:pPr algn="ctr">
              <a:lnSpc>
                <a:spcPts val="5788"/>
              </a:lnSpc>
            </a:pPr>
            <a:r>
              <a:rPr lang="en-US" sz="4134" b="true">
                <a:solidFill>
                  <a:srgbClr val="FFFFFF"/>
                </a:solidFill>
                <a:latin typeface="Canva Sans Bold"/>
                <a:ea typeface="Canva Sans Bold"/>
                <a:cs typeface="Canva Sans Bold"/>
                <a:sym typeface="Canva Sans Bold"/>
              </a:rPr>
              <a:t>Math</a:t>
            </a:r>
          </a:p>
        </p:txBody>
      </p:sp>
      <p:sp>
        <p:nvSpPr>
          <p:cNvPr name="TextBox 11" id="11"/>
          <p:cNvSpPr txBox="true"/>
          <p:nvPr/>
        </p:nvSpPr>
        <p:spPr>
          <a:xfrm rot="0">
            <a:off x="13997707" y="612218"/>
            <a:ext cx="1561695" cy="586618"/>
          </a:xfrm>
          <a:prstGeom prst="rect">
            <a:avLst/>
          </a:prstGeom>
        </p:spPr>
        <p:txBody>
          <a:bodyPr anchor="t" rtlCol="false" tIns="0" lIns="0" bIns="0" rIns="0">
            <a:spAutoFit/>
          </a:bodyPr>
          <a:lstStyle/>
          <a:p>
            <a:pPr algn="ctr">
              <a:lnSpc>
                <a:spcPts val="4867"/>
              </a:lnSpc>
            </a:pPr>
            <a:r>
              <a:rPr lang="en-US" sz="3476" b="true">
                <a:solidFill>
                  <a:srgbClr val="FFFFFF"/>
                </a:solidFill>
                <a:latin typeface="Canva Sans Bold"/>
                <a:ea typeface="Canva Sans Bold"/>
                <a:cs typeface="Canva Sans Bold"/>
                <a:sym typeface="Canva Sans Bold"/>
              </a:rPr>
              <a:t>Python</a:t>
            </a:r>
          </a:p>
        </p:txBody>
      </p:sp>
      <p:sp>
        <p:nvSpPr>
          <p:cNvPr name="TextBox 12" id="12"/>
          <p:cNvSpPr txBox="true"/>
          <p:nvPr/>
        </p:nvSpPr>
        <p:spPr>
          <a:xfrm rot="0">
            <a:off x="14343777" y="2050753"/>
            <a:ext cx="869554" cy="586618"/>
          </a:xfrm>
          <a:prstGeom prst="rect">
            <a:avLst/>
          </a:prstGeom>
        </p:spPr>
        <p:txBody>
          <a:bodyPr anchor="t" rtlCol="false" tIns="0" lIns="0" bIns="0" rIns="0">
            <a:spAutoFit/>
          </a:bodyPr>
          <a:lstStyle/>
          <a:p>
            <a:pPr algn="ctr">
              <a:lnSpc>
                <a:spcPts val="4867"/>
              </a:lnSpc>
            </a:pPr>
            <a:r>
              <a:rPr lang="en-US" sz="3476" b="true">
                <a:solidFill>
                  <a:srgbClr val="FFFFFF"/>
                </a:solidFill>
                <a:latin typeface="Canva Sans Bold"/>
                <a:ea typeface="Canva Sans Bold"/>
                <a:cs typeface="Canva Sans Bold"/>
                <a:sym typeface="Canva Sans Bold"/>
              </a:rPr>
              <a:t>SQL</a:t>
            </a:r>
          </a:p>
        </p:txBody>
      </p:sp>
      <p:sp>
        <p:nvSpPr>
          <p:cNvPr name="TextBox 13" id="13"/>
          <p:cNvSpPr txBox="true"/>
          <p:nvPr/>
        </p:nvSpPr>
        <p:spPr>
          <a:xfrm rot="0">
            <a:off x="13997707" y="3701120"/>
            <a:ext cx="2055444" cy="586618"/>
          </a:xfrm>
          <a:prstGeom prst="rect">
            <a:avLst/>
          </a:prstGeom>
        </p:spPr>
        <p:txBody>
          <a:bodyPr anchor="t" rtlCol="false" tIns="0" lIns="0" bIns="0" rIns="0">
            <a:spAutoFit/>
          </a:bodyPr>
          <a:lstStyle/>
          <a:p>
            <a:pPr algn="ctr">
              <a:lnSpc>
                <a:spcPts val="4867"/>
              </a:lnSpc>
            </a:pPr>
            <a:r>
              <a:rPr lang="en-US" sz="3476" b="true">
                <a:solidFill>
                  <a:srgbClr val="FFFFFF"/>
                </a:solidFill>
                <a:latin typeface="Canva Sans Bold"/>
                <a:ea typeface="Canva Sans Bold"/>
                <a:cs typeface="Canva Sans Bold"/>
                <a:sym typeface="Canva Sans Bold"/>
              </a:rPr>
              <a:t>Mongodb</a:t>
            </a:r>
          </a:p>
        </p:txBody>
      </p:sp>
    </p:spTree>
  </p:cSld>
  <p:clrMapOvr>
    <a:masterClrMapping/>
  </p:clrMapOvr>
</p:sld>
</file>

<file path=ppt/slides/slide133.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76525" y="3363297"/>
            <a:ext cx="17477268" cy="3070792"/>
          </a:xfrm>
          <a:prstGeom prst="rect">
            <a:avLst/>
          </a:prstGeom>
        </p:spPr>
        <p:txBody>
          <a:bodyPr anchor="t" rtlCol="false" tIns="0" lIns="0" bIns="0" rIns="0">
            <a:spAutoFit/>
          </a:bodyPr>
          <a:lstStyle/>
          <a:p>
            <a:pPr algn="ctr">
              <a:lnSpc>
                <a:spcPts val="12309"/>
              </a:lnSpc>
            </a:pPr>
            <a:r>
              <a:rPr lang="en-US" sz="8792" b="true">
                <a:solidFill>
                  <a:srgbClr val="FFFFFF"/>
                </a:solidFill>
                <a:latin typeface="Canva Sans Bold"/>
                <a:ea typeface="Canva Sans Bold"/>
                <a:cs typeface="Canva Sans Bold"/>
                <a:sym typeface="Canva Sans Bold"/>
              </a:rPr>
              <a:t>How can we maintain relationship in MongoDB?</a:t>
            </a:r>
          </a:p>
        </p:txBody>
      </p:sp>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3628138" y="3623774"/>
            <a:ext cx="2700644" cy="2057400"/>
          </a:xfrm>
          <a:custGeom>
            <a:avLst/>
            <a:gdLst/>
            <a:ahLst/>
            <a:cxnLst/>
            <a:rect r="r" b="b" t="t" l="l"/>
            <a:pathLst>
              <a:path h="2057400" w="2700644">
                <a:moveTo>
                  <a:pt x="0" y="0"/>
                </a:moveTo>
                <a:lnTo>
                  <a:pt x="2700645" y="0"/>
                </a:lnTo>
                <a:lnTo>
                  <a:pt x="2700645"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41408" y="6482638"/>
            <a:ext cx="1874104" cy="2057400"/>
          </a:xfrm>
          <a:custGeom>
            <a:avLst/>
            <a:gdLst/>
            <a:ahLst/>
            <a:cxnLst/>
            <a:rect r="r" b="b" t="t" l="l"/>
            <a:pathLst>
              <a:path h="2057400" w="1874104">
                <a:moveTo>
                  <a:pt x="0" y="0"/>
                </a:moveTo>
                <a:lnTo>
                  <a:pt x="1874105" y="0"/>
                </a:lnTo>
                <a:lnTo>
                  <a:pt x="187410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35270" y="2535851"/>
            <a:ext cx="1886879" cy="1698191"/>
          </a:xfrm>
          <a:custGeom>
            <a:avLst/>
            <a:gdLst/>
            <a:ahLst/>
            <a:cxnLst/>
            <a:rect r="r" b="b" t="t" l="l"/>
            <a:pathLst>
              <a:path h="1698191" w="1886879">
                <a:moveTo>
                  <a:pt x="0" y="0"/>
                </a:moveTo>
                <a:lnTo>
                  <a:pt x="1886879" y="0"/>
                </a:lnTo>
                <a:lnTo>
                  <a:pt x="1886879" y="1698191"/>
                </a:lnTo>
                <a:lnTo>
                  <a:pt x="0" y="16981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747475" y="1278646"/>
            <a:ext cx="2461971" cy="1267871"/>
          </a:xfrm>
          <a:prstGeom prst="rect">
            <a:avLst/>
          </a:prstGeom>
        </p:spPr>
        <p:txBody>
          <a:bodyPr anchor="t" rtlCol="false" tIns="0" lIns="0" bIns="0" rIns="0">
            <a:spAutoFit/>
          </a:bodyPr>
          <a:lstStyle/>
          <a:p>
            <a:pPr algn="ctr">
              <a:lnSpc>
                <a:spcPts val="10342"/>
              </a:lnSpc>
            </a:pPr>
            <a:r>
              <a:rPr lang="en-US" sz="7387" b="true">
                <a:solidFill>
                  <a:srgbClr val="FFFFFF"/>
                </a:solidFill>
                <a:latin typeface="Canva Sans Bold"/>
                <a:ea typeface="Canva Sans Bold"/>
                <a:cs typeface="Canva Sans Bold"/>
                <a:sym typeface="Canva Sans Bold"/>
              </a:rPr>
              <a:t>users</a:t>
            </a:r>
          </a:p>
        </p:txBody>
      </p:sp>
      <p:sp>
        <p:nvSpPr>
          <p:cNvPr name="TextBox 6" id="6"/>
          <p:cNvSpPr txBox="true"/>
          <p:nvPr/>
        </p:nvSpPr>
        <p:spPr>
          <a:xfrm rot="0">
            <a:off x="11530926" y="885825"/>
            <a:ext cx="3000731" cy="1267871"/>
          </a:xfrm>
          <a:prstGeom prst="rect">
            <a:avLst/>
          </a:prstGeom>
        </p:spPr>
        <p:txBody>
          <a:bodyPr anchor="t" rtlCol="false" tIns="0" lIns="0" bIns="0" rIns="0">
            <a:spAutoFit/>
          </a:bodyPr>
          <a:lstStyle/>
          <a:p>
            <a:pPr algn="ctr">
              <a:lnSpc>
                <a:spcPts val="10342"/>
              </a:lnSpc>
            </a:pPr>
            <a:r>
              <a:rPr lang="en-US" sz="7387" b="true">
                <a:solidFill>
                  <a:srgbClr val="FFFFFF"/>
                </a:solidFill>
                <a:latin typeface="Canva Sans Bold"/>
                <a:ea typeface="Canva Sans Bold"/>
                <a:cs typeface="Canva Sans Bold"/>
                <a:sym typeface="Canva Sans Bold"/>
              </a:rPr>
              <a:t>orders</a:t>
            </a:r>
          </a:p>
        </p:txBody>
      </p:sp>
      <p:sp>
        <p:nvSpPr>
          <p:cNvPr name="Freeform 7" id="7"/>
          <p:cNvSpPr/>
          <p:nvPr/>
        </p:nvSpPr>
        <p:spPr>
          <a:xfrm flipH="false" flipV="false" rot="0">
            <a:off x="12102095" y="4783297"/>
            <a:ext cx="1886879" cy="1698191"/>
          </a:xfrm>
          <a:custGeom>
            <a:avLst/>
            <a:gdLst/>
            <a:ahLst/>
            <a:cxnLst/>
            <a:rect r="r" b="b" t="t" l="l"/>
            <a:pathLst>
              <a:path h="1698191" w="1886879">
                <a:moveTo>
                  <a:pt x="0" y="0"/>
                </a:moveTo>
                <a:lnTo>
                  <a:pt x="1886879" y="0"/>
                </a:lnTo>
                <a:lnTo>
                  <a:pt x="1886879" y="1698191"/>
                </a:lnTo>
                <a:lnTo>
                  <a:pt x="0" y="16981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240433" y="7167288"/>
            <a:ext cx="1886879" cy="1698191"/>
          </a:xfrm>
          <a:custGeom>
            <a:avLst/>
            <a:gdLst/>
            <a:ahLst/>
            <a:cxnLst/>
            <a:rect r="r" b="b" t="t" l="l"/>
            <a:pathLst>
              <a:path h="1698191" w="1886879">
                <a:moveTo>
                  <a:pt x="0" y="0"/>
                </a:moveTo>
                <a:lnTo>
                  <a:pt x="1886880" y="0"/>
                </a:lnTo>
                <a:lnTo>
                  <a:pt x="1886880" y="1698191"/>
                </a:lnTo>
                <a:lnTo>
                  <a:pt x="0" y="16981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5.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568335" y="2006035"/>
            <a:ext cx="14369373" cy="895143"/>
          </a:xfrm>
          <a:prstGeom prst="rect">
            <a:avLst/>
          </a:prstGeom>
        </p:spPr>
        <p:txBody>
          <a:bodyPr anchor="t" rtlCol="false" tIns="0" lIns="0" bIns="0" rIns="0">
            <a:spAutoFit/>
          </a:bodyPr>
          <a:lstStyle/>
          <a:p>
            <a:pPr algn="ctr">
              <a:lnSpc>
                <a:spcPts val="7361"/>
              </a:lnSpc>
              <a:spcBef>
                <a:spcPct val="0"/>
              </a:spcBef>
            </a:pPr>
            <a:r>
              <a:rPr lang="en-US" b="true" sz="5258">
                <a:solidFill>
                  <a:srgbClr val="C1FF72"/>
                </a:solidFill>
                <a:latin typeface="Canva Sans Bold"/>
                <a:ea typeface="Canva Sans Bold"/>
                <a:cs typeface="Canva Sans Bold"/>
                <a:sym typeface="Canva Sans Bold"/>
              </a:rPr>
              <a:t>Embedded Documents</a:t>
            </a:r>
            <a:r>
              <a:rPr lang="en-US" b="true" sz="5258">
                <a:solidFill>
                  <a:srgbClr val="FFFFFF"/>
                </a:solidFill>
                <a:latin typeface="Canva Sans Bold"/>
                <a:ea typeface="Canva Sans Bold"/>
                <a:cs typeface="Canva Sans Bold"/>
                <a:sym typeface="Canva Sans Bold"/>
              </a:rPr>
              <a:t> </a:t>
            </a:r>
          </a:p>
        </p:txBody>
      </p:sp>
      <p:sp>
        <p:nvSpPr>
          <p:cNvPr name="TextBox 3" id="3"/>
          <p:cNvSpPr txBox="true"/>
          <p:nvPr/>
        </p:nvSpPr>
        <p:spPr>
          <a:xfrm rot="0">
            <a:off x="10169130" y="289030"/>
            <a:ext cx="7234283" cy="9710598"/>
          </a:xfrm>
          <a:prstGeom prst="rect">
            <a:avLst/>
          </a:prstGeom>
        </p:spPr>
        <p:txBody>
          <a:bodyPr anchor="t" rtlCol="false" tIns="0" lIns="0" bIns="0" rIns="0">
            <a:spAutoFit/>
          </a:bodyPr>
          <a:lstStyle/>
          <a:p>
            <a:pPr algn="l">
              <a:lnSpc>
                <a:spcPts val="3945"/>
              </a:lnSpc>
            </a:pPr>
            <a:r>
              <a:rPr lang="en-US" sz="2817" b="true">
                <a:solidFill>
                  <a:srgbClr val="FFFFFF"/>
                </a:solidFill>
                <a:latin typeface="Canva Sans Bold"/>
                <a:ea typeface="Canva Sans Bold"/>
                <a:cs typeface="Canva Sans Bold"/>
                <a:sym typeface="Canva Sans Bold"/>
              </a:rPr>
              <a:t>{</a:t>
            </a:r>
          </a:p>
          <a:p>
            <a:pPr algn="l">
              <a:lnSpc>
                <a:spcPts val="3945"/>
              </a:lnSpc>
            </a:pPr>
            <a:r>
              <a:rPr lang="en-US" sz="2817" b="true">
                <a:solidFill>
                  <a:srgbClr val="FFFFFF"/>
                </a:solidFill>
                <a:latin typeface="Canva Sans Bold"/>
                <a:ea typeface="Canva Sans Bold"/>
                <a:cs typeface="Canva Sans Bold"/>
                <a:sym typeface="Canva Sans Bold"/>
              </a:rPr>
              <a:t>  "_id": "user1",</a:t>
            </a:r>
          </a:p>
          <a:p>
            <a:pPr algn="l">
              <a:lnSpc>
                <a:spcPts val="3945"/>
              </a:lnSpc>
            </a:pPr>
            <a:r>
              <a:rPr lang="en-US" sz="2817" b="true">
                <a:solidFill>
                  <a:srgbClr val="FFFFFF"/>
                </a:solidFill>
                <a:latin typeface="Canva Sans Bold"/>
                <a:ea typeface="Canva Sans Bold"/>
                <a:cs typeface="Canva Sans Bold"/>
                <a:sym typeface="Canva Sans Bold"/>
              </a:rPr>
              <a:t>"name": "Amit Sharma",</a:t>
            </a:r>
          </a:p>
          <a:p>
            <a:pPr algn="l">
              <a:lnSpc>
                <a:spcPts val="3945"/>
              </a:lnSpc>
            </a:pPr>
            <a:r>
              <a:rPr lang="en-US" sz="2817" b="true">
                <a:solidFill>
                  <a:srgbClr val="FFFFFF"/>
                </a:solidFill>
                <a:latin typeface="Canva Sans Bold"/>
                <a:ea typeface="Canva Sans Bold"/>
                <a:cs typeface="Canva Sans Bold"/>
                <a:sym typeface="Canva Sans Bold"/>
              </a:rPr>
              <a:t>"email": "amit.sharma@example.com",</a:t>
            </a:r>
          </a:p>
          <a:p>
            <a:pPr algn="l">
              <a:lnSpc>
                <a:spcPts val="2604"/>
              </a:lnSpc>
            </a:pPr>
            <a:r>
              <a:rPr lang="en-US" sz="1860" b="true">
                <a:solidFill>
                  <a:srgbClr val="FFFFFF"/>
                </a:solidFill>
                <a:latin typeface="Canva Sans Bold"/>
                <a:ea typeface="Canva Sans Bold"/>
                <a:cs typeface="Canva Sans Bold"/>
                <a:sym typeface="Canva Sans Bold"/>
              </a:rPr>
              <a:t>  </a:t>
            </a:r>
          </a:p>
          <a:p>
            <a:pPr algn="l">
              <a:lnSpc>
                <a:spcPts val="3945"/>
              </a:lnSpc>
            </a:pPr>
            <a:r>
              <a:rPr lang="en-US" sz="2817" b="true">
                <a:solidFill>
                  <a:srgbClr val="FFFFFF"/>
                </a:solidFill>
                <a:latin typeface="Canva Sans Bold"/>
                <a:ea typeface="Canva Sans Bold"/>
                <a:cs typeface="Canva Sans Bold"/>
                <a:sym typeface="Canva Sans Bold"/>
              </a:rPr>
              <a:t> </a:t>
            </a:r>
            <a:r>
              <a:rPr lang="en-US" sz="2817" b="true">
                <a:solidFill>
                  <a:srgbClr val="FF66C4"/>
                </a:solidFill>
                <a:latin typeface="Canva Sans Bold"/>
                <a:ea typeface="Canva Sans Bold"/>
                <a:cs typeface="Canva Sans Bold"/>
                <a:sym typeface="Canva Sans Bold"/>
              </a:rPr>
              <a:t> "orders": [</a:t>
            </a:r>
          </a:p>
          <a:p>
            <a:pPr algn="l">
              <a:lnSpc>
                <a:spcPts val="3945"/>
              </a:lnSpc>
            </a:pPr>
            <a:r>
              <a:rPr lang="en-US" sz="2817" b="true">
                <a:solidFill>
                  <a:srgbClr val="FFFFFF"/>
                </a:solidFill>
                <a:latin typeface="Canva Sans Bold"/>
                <a:ea typeface="Canva Sans Bold"/>
                <a:cs typeface="Canva Sans Bold"/>
                <a:sym typeface="Canva Sans Bold"/>
              </a:rPr>
              <a:t>    </a:t>
            </a:r>
            <a:r>
              <a:rPr lang="en-US" sz="2817" b="true">
                <a:solidFill>
                  <a:srgbClr val="FBCB4A"/>
                </a:solidFill>
                <a:latin typeface="Canva Sans Bold"/>
                <a:ea typeface="Canva Sans Bold"/>
                <a:cs typeface="Canva Sans Bold"/>
                <a:sym typeface="Canva Sans Bold"/>
              </a:rPr>
              <a:t>{</a:t>
            </a:r>
          </a:p>
          <a:p>
            <a:pPr algn="l">
              <a:lnSpc>
                <a:spcPts val="3945"/>
              </a:lnSpc>
            </a:pPr>
            <a:r>
              <a:rPr lang="en-US" sz="2817" b="true">
                <a:solidFill>
                  <a:srgbClr val="FBCB4A"/>
                </a:solidFill>
                <a:latin typeface="Canva Sans Bold"/>
                <a:ea typeface="Canva Sans Bold"/>
                <a:cs typeface="Canva Sans Bold"/>
                <a:sym typeface="Canva Sans Bold"/>
              </a:rPr>
              <a:t>      </a:t>
            </a:r>
            <a:r>
              <a:rPr lang="en-US" sz="2817" b="true">
                <a:solidFill>
                  <a:srgbClr val="FBCB4A"/>
                </a:solidFill>
                <a:latin typeface="Canva Sans Bold"/>
                <a:ea typeface="Canva Sans Bold"/>
                <a:cs typeface="Canva Sans Bold"/>
                <a:sym typeface="Canva Sans Bold"/>
              </a:rPr>
              <a:t>"_id": "order1",</a:t>
            </a:r>
          </a:p>
          <a:p>
            <a:pPr algn="l">
              <a:lnSpc>
                <a:spcPts val="3945"/>
              </a:lnSpc>
            </a:pPr>
            <a:r>
              <a:rPr lang="en-US" sz="2817" b="true">
                <a:solidFill>
                  <a:srgbClr val="FBCB4A"/>
                </a:solidFill>
                <a:latin typeface="Canva Sans Bold"/>
                <a:ea typeface="Canva Sans Bold"/>
                <a:cs typeface="Canva Sans Bold"/>
                <a:sym typeface="Canva Sans Bold"/>
              </a:rPr>
              <a:t>      </a:t>
            </a:r>
            <a:r>
              <a:rPr lang="en-US" sz="2817" b="true">
                <a:solidFill>
                  <a:srgbClr val="FBCB4A"/>
                </a:solidFill>
                <a:latin typeface="Canva Sans Bold"/>
                <a:ea typeface="Canva Sans Bold"/>
                <a:cs typeface="Canva Sans Bold"/>
                <a:sym typeface="Canva Sans Bold"/>
              </a:rPr>
              <a:t>"product": "Laptop",</a:t>
            </a:r>
          </a:p>
          <a:p>
            <a:pPr algn="l">
              <a:lnSpc>
                <a:spcPts val="3945"/>
              </a:lnSpc>
            </a:pPr>
            <a:r>
              <a:rPr lang="en-US" sz="2817" b="true">
                <a:solidFill>
                  <a:srgbClr val="FBCB4A"/>
                </a:solidFill>
                <a:latin typeface="Canva Sans Bold"/>
                <a:ea typeface="Canva Sans Bold"/>
                <a:cs typeface="Canva Sans Bold"/>
                <a:sym typeface="Canva Sans Bold"/>
              </a:rPr>
              <a:t>      </a:t>
            </a:r>
            <a:r>
              <a:rPr lang="en-US" sz="2817" b="true">
                <a:solidFill>
                  <a:srgbClr val="FBCB4A"/>
                </a:solidFill>
                <a:latin typeface="Canva Sans Bold"/>
                <a:ea typeface="Canva Sans Bold"/>
                <a:cs typeface="Canva Sans Bold"/>
                <a:sym typeface="Canva Sans Bold"/>
              </a:rPr>
              <a:t>"amount": 50000,</a:t>
            </a:r>
          </a:p>
          <a:p>
            <a:pPr algn="l">
              <a:lnSpc>
                <a:spcPts val="3945"/>
              </a:lnSpc>
            </a:pPr>
            <a:r>
              <a:rPr lang="en-US" sz="2817" b="true">
                <a:solidFill>
                  <a:srgbClr val="FBCB4A"/>
                </a:solidFill>
                <a:latin typeface="Canva Sans Bold"/>
                <a:ea typeface="Canva Sans Bold"/>
                <a:cs typeface="Canva Sans Bold"/>
                <a:sym typeface="Canva Sans Bold"/>
              </a:rPr>
              <a:t>      </a:t>
            </a:r>
            <a:r>
              <a:rPr lang="en-US" sz="2817" b="true">
                <a:solidFill>
                  <a:srgbClr val="FBCB4A"/>
                </a:solidFill>
                <a:latin typeface="Canva Sans Bold"/>
                <a:ea typeface="Canva Sans Bold"/>
                <a:cs typeface="Canva Sans Bold"/>
                <a:sym typeface="Canva Sans Bold"/>
              </a:rPr>
              <a:t>"order_date": "2024-08-01"</a:t>
            </a:r>
          </a:p>
          <a:p>
            <a:pPr algn="l">
              <a:lnSpc>
                <a:spcPts val="3945"/>
              </a:lnSpc>
            </a:pPr>
            <a:r>
              <a:rPr lang="en-US" sz="2817" b="true">
                <a:solidFill>
                  <a:srgbClr val="FBCB4A"/>
                </a:solidFill>
                <a:latin typeface="Canva Sans Bold"/>
                <a:ea typeface="Canva Sans Bold"/>
                <a:cs typeface="Canva Sans Bold"/>
                <a:sym typeface="Canva Sans Bold"/>
              </a:rPr>
              <a:t>      </a:t>
            </a:r>
            <a:r>
              <a:rPr lang="en-US" sz="2817" b="true">
                <a:solidFill>
                  <a:srgbClr val="FBCB4A"/>
                </a:solidFill>
                <a:latin typeface="Canva Sans Bold"/>
                <a:ea typeface="Canva Sans Bold"/>
                <a:cs typeface="Canva Sans Bold"/>
                <a:sym typeface="Canva Sans Bold"/>
              </a:rPr>
              <a:t>}</a:t>
            </a:r>
            <a:r>
              <a:rPr lang="en-US" sz="2817" b="true">
                <a:solidFill>
                  <a:srgbClr val="FFFFFF"/>
                </a:solidFill>
                <a:latin typeface="Canva Sans Bold"/>
                <a:ea typeface="Canva Sans Bold"/>
                <a:cs typeface="Canva Sans Bold"/>
                <a:sym typeface="Canva Sans Bold"/>
              </a:rPr>
              <a:t>,</a:t>
            </a:r>
          </a:p>
          <a:p>
            <a:pPr algn="l">
              <a:lnSpc>
                <a:spcPts val="3945"/>
              </a:lnSpc>
            </a:pPr>
            <a:r>
              <a:rPr lang="en-US" sz="2817" b="true">
                <a:solidFill>
                  <a:srgbClr val="FFFFFF"/>
                </a:solidFill>
                <a:latin typeface="Canva Sans Bold"/>
                <a:ea typeface="Canva Sans Bold"/>
                <a:cs typeface="Canva Sans Bold"/>
                <a:sym typeface="Canva Sans Bold"/>
              </a:rPr>
              <a:t>     </a:t>
            </a:r>
            <a:r>
              <a:rPr lang="en-US" sz="2817" b="true">
                <a:solidFill>
                  <a:srgbClr val="5CE1E6"/>
                </a:solidFill>
                <a:latin typeface="Canva Sans Bold"/>
                <a:ea typeface="Canva Sans Bold"/>
                <a:cs typeface="Canva Sans Bold"/>
                <a:sym typeface="Canva Sans Bold"/>
              </a:rPr>
              <a:t>{</a:t>
            </a:r>
          </a:p>
          <a:p>
            <a:pPr algn="l">
              <a:lnSpc>
                <a:spcPts val="3945"/>
              </a:lnSpc>
            </a:pPr>
            <a:r>
              <a:rPr lang="en-US" sz="2817" b="true">
                <a:solidFill>
                  <a:srgbClr val="5CE1E6"/>
                </a:solidFill>
                <a:latin typeface="Canva Sans Bold"/>
                <a:ea typeface="Canva Sans Bold"/>
                <a:cs typeface="Canva Sans Bold"/>
                <a:sym typeface="Canva Sans Bold"/>
              </a:rPr>
              <a:t>        </a:t>
            </a:r>
            <a:r>
              <a:rPr lang="en-US" sz="2817" b="true">
                <a:solidFill>
                  <a:srgbClr val="5CE1E6"/>
                </a:solidFill>
                <a:latin typeface="Canva Sans Bold"/>
                <a:ea typeface="Canva Sans Bold"/>
                <a:cs typeface="Canva Sans Bold"/>
                <a:sym typeface="Canva Sans Bold"/>
              </a:rPr>
              <a:t>"_id": "order2",</a:t>
            </a:r>
          </a:p>
          <a:p>
            <a:pPr algn="l">
              <a:lnSpc>
                <a:spcPts val="3945"/>
              </a:lnSpc>
            </a:pPr>
            <a:r>
              <a:rPr lang="en-US" sz="2817" b="true">
                <a:solidFill>
                  <a:srgbClr val="5CE1E6"/>
                </a:solidFill>
                <a:latin typeface="Canva Sans Bold"/>
                <a:ea typeface="Canva Sans Bold"/>
                <a:cs typeface="Canva Sans Bold"/>
                <a:sym typeface="Canva Sans Bold"/>
              </a:rPr>
              <a:t>        </a:t>
            </a:r>
            <a:r>
              <a:rPr lang="en-US" sz="2817" b="true">
                <a:solidFill>
                  <a:srgbClr val="5CE1E6"/>
                </a:solidFill>
                <a:latin typeface="Canva Sans Bold"/>
                <a:ea typeface="Canva Sans Bold"/>
                <a:cs typeface="Canva Sans Bold"/>
                <a:sym typeface="Canva Sans Bold"/>
              </a:rPr>
              <a:t>"product": "Mobile Phone",</a:t>
            </a:r>
          </a:p>
          <a:p>
            <a:pPr algn="l">
              <a:lnSpc>
                <a:spcPts val="3945"/>
              </a:lnSpc>
            </a:pPr>
            <a:r>
              <a:rPr lang="en-US" sz="2817" b="true">
                <a:solidFill>
                  <a:srgbClr val="5CE1E6"/>
                </a:solidFill>
                <a:latin typeface="Canva Sans Bold"/>
                <a:ea typeface="Canva Sans Bold"/>
                <a:cs typeface="Canva Sans Bold"/>
                <a:sym typeface="Canva Sans Bold"/>
              </a:rPr>
              <a:t>        </a:t>
            </a:r>
            <a:r>
              <a:rPr lang="en-US" sz="2817" b="true">
                <a:solidFill>
                  <a:srgbClr val="5CE1E6"/>
                </a:solidFill>
                <a:latin typeface="Canva Sans Bold"/>
                <a:ea typeface="Canva Sans Bold"/>
                <a:cs typeface="Canva Sans Bold"/>
                <a:sym typeface="Canva Sans Bold"/>
              </a:rPr>
              <a:t>"amount": 15000,</a:t>
            </a:r>
          </a:p>
          <a:p>
            <a:pPr algn="l">
              <a:lnSpc>
                <a:spcPts val="3945"/>
              </a:lnSpc>
            </a:pPr>
            <a:r>
              <a:rPr lang="en-US" sz="2817" b="true">
                <a:solidFill>
                  <a:srgbClr val="5CE1E6"/>
                </a:solidFill>
                <a:latin typeface="Canva Sans Bold"/>
                <a:ea typeface="Canva Sans Bold"/>
                <a:cs typeface="Canva Sans Bold"/>
                <a:sym typeface="Canva Sans Bold"/>
              </a:rPr>
              <a:t>        </a:t>
            </a:r>
            <a:r>
              <a:rPr lang="en-US" sz="2817" b="true">
                <a:solidFill>
                  <a:srgbClr val="5CE1E6"/>
                </a:solidFill>
                <a:latin typeface="Canva Sans Bold"/>
                <a:ea typeface="Canva Sans Bold"/>
                <a:cs typeface="Canva Sans Bold"/>
                <a:sym typeface="Canva Sans Bold"/>
              </a:rPr>
              <a:t>"order_date": "2024-08-05"</a:t>
            </a:r>
          </a:p>
          <a:p>
            <a:pPr algn="l">
              <a:lnSpc>
                <a:spcPts val="3945"/>
              </a:lnSpc>
            </a:pPr>
            <a:r>
              <a:rPr lang="en-US" sz="2817" b="true">
                <a:solidFill>
                  <a:srgbClr val="5CE1E6"/>
                </a:solidFill>
                <a:latin typeface="Canva Sans Bold"/>
                <a:ea typeface="Canva Sans Bold"/>
                <a:cs typeface="Canva Sans Bold"/>
                <a:sym typeface="Canva Sans Bold"/>
              </a:rPr>
              <a:t>      </a:t>
            </a:r>
            <a:r>
              <a:rPr lang="en-US" sz="2817" b="true">
                <a:solidFill>
                  <a:srgbClr val="5CE1E6"/>
                </a:solidFill>
                <a:latin typeface="Canva Sans Bold"/>
                <a:ea typeface="Canva Sans Bold"/>
                <a:cs typeface="Canva Sans Bold"/>
                <a:sym typeface="Canva Sans Bold"/>
              </a:rPr>
              <a:t>} </a:t>
            </a:r>
            <a:r>
              <a:rPr lang="en-US" sz="2817" b="true">
                <a:solidFill>
                  <a:srgbClr val="FFFFFF"/>
                </a:solidFill>
                <a:latin typeface="Canva Sans Bold"/>
                <a:ea typeface="Canva Sans Bold"/>
                <a:cs typeface="Canva Sans Bold"/>
                <a:sym typeface="Canva Sans Bold"/>
              </a:rPr>
              <a:t>     </a:t>
            </a:r>
          </a:p>
          <a:p>
            <a:pPr algn="l">
              <a:lnSpc>
                <a:spcPts val="3945"/>
              </a:lnSpc>
            </a:pPr>
            <a:r>
              <a:rPr lang="en-US" sz="2817" b="true">
                <a:solidFill>
                  <a:srgbClr val="FFFFFF"/>
                </a:solidFill>
                <a:latin typeface="Canva Sans Bold"/>
                <a:ea typeface="Canva Sans Bold"/>
                <a:cs typeface="Canva Sans Bold"/>
                <a:sym typeface="Canva Sans Bold"/>
              </a:rPr>
              <a:t>  </a:t>
            </a:r>
            <a:r>
              <a:rPr lang="en-US" sz="2817" b="true">
                <a:solidFill>
                  <a:srgbClr val="FF66C4"/>
                </a:solidFill>
                <a:latin typeface="Canva Sans Bold"/>
                <a:ea typeface="Canva Sans Bold"/>
                <a:cs typeface="Canva Sans Bold"/>
                <a:sym typeface="Canva Sans Bold"/>
              </a:rPr>
              <a:t>]</a:t>
            </a:r>
          </a:p>
          <a:p>
            <a:pPr algn="l">
              <a:lnSpc>
                <a:spcPts val="3945"/>
              </a:lnSpc>
            </a:pPr>
            <a:r>
              <a:rPr lang="en-US" sz="2817" b="true">
                <a:solidFill>
                  <a:srgbClr val="FFFFFF"/>
                </a:solidFill>
                <a:latin typeface="Canva Sans Bold"/>
                <a:ea typeface="Canva Sans Bold"/>
                <a:cs typeface="Canva Sans Bold"/>
                <a:sym typeface="Canva Sans Bold"/>
              </a:rPr>
              <a:t>}</a:t>
            </a:r>
          </a:p>
        </p:txBody>
      </p:sp>
      <p:sp>
        <p:nvSpPr>
          <p:cNvPr name="AutoShape 4" id="4"/>
          <p:cNvSpPr/>
          <p:nvPr/>
        </p:nvSpPr>
        <p:spPr>
          <a:xfrm flipH="true">
            <a:off x="9163050" y="219922"/>
            <a:ext cx="0" cy="9038378"/>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639755" y="3949659"/>
            <a:ext cx="3972461" cy="3430270"/>
          </a:xfrm>
          <a:prstGeom prst="rect">
            <a:avLst/>
          </a:prstGeom>
        </p:spPr>
        <p:txBody>
          <a:bodyPr anchor="t" rtlCol="false" tIns="0" lIns="0" bIns="0" rIns="0">
            <a:spAutoFit/>
          </a:bodyPr>
          <a:lstStyle/>
          <a:p>
            <a:pPr algn="l"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userA</a:t>
            </a:r>
          </a:p>
          <a:p>
            <a:pPr algn="l" marL="1986285" indent="-662095" lvl="2">
              <a:lnSpc>
                <a:spcPts val="6440"/>
              </a:lnSpc>
              <a:buFont typeface="Arial"/>
              <a:buChar char="⚬"/>
            </a:pPr>
            <a:r>
              <a:rPr lang="en-US" b="true" sz="4600">
                <a:solidFill>
                  <a:srgbClr val="FFFFFF"/>
                </a:solidFill>
                <a:latin typeface="Canva Sans Bold"/>
                <a:ea typeface="Canva Sans Bold"/>
                <a:cs typeface="Canva Sans Bold"/>
                <a:sym typeface="Canva Sans Bold"/>
              </a:rPr>
              <a:t>order</a:t>
            </a:r>
            <a:r>
              <a:rPr lang="en-US" b="true" sz="4600">
                <a:solidFill>
                  <a:srgbClr val="FFFFFF"/>
                </a:solidFill>
                <a:latin typeface="Canva Sans Bold"/>
                <a:ea typeface="Canva Sans Bold"/>
                <a:cs typeface="Canva Sans Bold"/>
                <a:sym typeface="Canva Sans Bold"/>
              </a:rPr>
              <a:t>A</a:t>
            </a:r>
          </a:p>
          <a:p>
            <a:pPr algn="l" marL="1986285" indent="-662095" lvl="2">
              <a:lnSpc>
                <a:spcPts val="6440"/>
              </a:lnSpc>
              <a:buFont typeface="Arial"/>
              <a:buChar char="⚬"/>
            </a:pPr>
            <a:r>
              <a:rPr lang="en-US" b="true" sz="4600">
                <a:solidFill>
                  <a:srgbClr val="FFFFFF"/>
                </a:solidFill>
                <a:latin typeface="Canva Sans Bold"/>
                <a:ea typeface="Canva Sans Bold"/>
                <a:cs typeface="Canva Sans Bold"/>
                <a:sym typeface="Canva Sans Bold"/>
              </a:rPr>
              <a:t>orderB</a:t>
            </a:r>
          </a:p>
          <a:p>
            <a:pPr algn="l">
              <a:lnSpc>
                <a:spcPts val="7279"/>
              </a:lnSpc>
            </a:pPr>
          </a:p>
        </p:txBody>
      </p:sp>
    </p:spTree>
  </p:cSld>
  <p:clrMapOvr>
    <a:masterClrMapping/>
  </p:clrMapOvr>
</p:sld>
</file>

<file path=ppt/slides/slide136.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518581" y="438357"/>
            <a:ext cx="14369373" cy="895143"/>
          </a:xfrm>
          <a:prstGeom prst="rect">
            <a:avLst/>
          </a:prstGeom>
        </p:spPr>
        <p:txBody>
          <a:bodyPr anchor="t" rtlCol="false" tIns="0" lIns="0" bIns="0" rIns="0">
            <a:spAutoFit/>
          </a:bodyPr>
          <a:lstStyle/>
          <a:p>
            <a:pPr algn="ctr">
              <a:lnSpc>
                <a:spcPts val="7361"/>
              </a:lnSpc>
              <a:spcBef>
                <a:spcPct val="0"/>
              </a:spcBef>
            </a:pPr>
            <a:r>
              <a:rPr lang="en-US" b="true" sz="5258">
                <a:solidFill>
                  <a:srgbClr val="C1FF72"/>
                </a:solidFill>
                <a:latin typeface="Canva Sans Bold"/>
                <a:ea typeface="Canva Sans Bold"/>
                <a:cs typeface="Canva Sans Bold"/>
                <a:sym typeface="Canva Sans Bold"/>
              </a:rPr>
              <a:t>Referenced Documents</a:t>
            </a:r>
          </a:p>
        </p:txBody>
      </p:sp>
      <p:sp>
        <p:nvSpPr>
          <p:cNvPr name="TextBox 3" id="3"/>
          <p:cNvSpPr txBox="true"/>
          <p:nvPr/>
        </p:nvSpPr>
        <p:spPr>
          <a:xfrm rot="0">
            <a:off x="1465168" y="2022086"/>
            <a:ext cx="6866589" cy="6495272"/>
          </a:xfrm>
          <a:prstGeom prst="rect">
            <a:avLst/>
          </a:prstGeom>
        </p:spPr>
        <p:txBody>
          <a:bodyPr anchor="t" rtlCol="false" tIns="0" lIns="0" bIns="0" rIns="0">
            <a:spAutoFit/>
          </a:bodyPr>
          <a:lstStyle/>
          <a:p>
            <a:pPr algn="l">
              <a:lnSpc>
                <a:spcPts val="3464"/>
              </a:lnSpc>
            </a:pPr>
            <a:r>
              <a:rPr lang="en-US" sz="2474" b="true">
                <a:solidFill>
                  <a:srgbClr val="FBCB4A"/>
                </a:solidFill>
                <a:latin typeface="Canva Sans Bold"/>
                <a:ea typeface="Canva Sans Bold"/>
                <a:cs typeface="Canva Sans Bold"/>
                <a:sym typeface="Canva Sans Bold"/>
              </a:rPr>
              <a:t>{</a:t>
            </a:r>
          </a:p>
          <a:p>
            <a:pPr algn="l">
              <a:lnSpc>
                <a:spcPts val="3464"/>
              </a:lnSpc>
            </a:pPr>
            <a:r>
              <a:rPr lang="en-US" sz="2474" b="true">
                <a:solidFill>
                  <a:srgbClr val="FBCB4A"/>
                </a:solidFill>
                <a:latin typeface="Canva Sans Bold"/>
                <a:ea typeface="Canva Sans Bold"/>
                <a:cs typeface="Canva Sans Bold"/>
                <a:sym typeface="Canva Sans Bold"/>
              </a:rPr>
              <a:t>"_id": "user1",</a:t>
            </a:r>
          </a:p>
          <a:p>
            <a:pPr algn="l">
              <a:lnSpc>
                <a:spcPts val="3464"/>
              </a:lnSpc>
            </a:pPr>
            <a:r>
              <a:rPr lang="en-US" sz="2474" b="true">
                <a:solidFill>
                  <a:srgbClr val="FBCB4A"/>
                </a:solidFill>
                <a:latin typeface="Canva Sans Bold"/>
                <a:ea typeface="Canva Sans Bold"/>
                <a:cs typeface="Canva Sans Bold"/>
                <a:sym typeface="Canva Sans Bold"/>
              </a:rPr>
              <a:t>"name": "Amit Sharma",</a:t>
            </a:r>
          </a:p>
          <a:p>
            <a:pPr algn="l">
              <a:lnSpc>
                <a:spcPts val="3464"/>
              </a:lnSpc>
            </a:pPr>
            <a:r>
              <a:rPr lang="en-US" sz="2474" b="true">
                <a:solidFill>
                  <a:srgbClr val="FBCB4A"/>
                </a:solidFill>
                <a:latin typeface="Canva Sans Bold"/>
                <a:ea typeface="Canva Sans Bold"/>
                <a:cs typeface="Canva Sans Bold"/>
                <a:sym typeface="Canva Sans Bold"/>
              </a:rPr>
              <a:t>"email": "amit.sharma@example.com",</a:t>
            </a:r>
          </a:p>
          <a:p>
            <a:pPr algn="l">
              <a:lnSpc>
                <a:spcPts val="3464"/>
              </a:lnSpc>
            </a:pPr>
            <a:r>
              <a:rPr lang="en-US" sz="2474" b="true">
                <a:solidFill>
                  <a:srgbClr val="FBCB4A"/>
                </a:solidFill>
                <a:latin typeface="Canva Sans Bold"/>
                <a:ea typeface="Canva Sans Bold"/>
                <a:cs typeface="Canva Sans Bold"/>
                <a:sym typeface="Canva Sans Bold"/>
              </a:rPr>
              <a:t>"phone": "+91-987654210",</a:t>
            </a:r>
          </a:p>
          <a:p>
            <a:pPr algn="l">
              <a:lnSpc>
                <a:spcPts val="3464"/>
              </a:lnSpc>
            </a:pPr>
            <a:r>
              <a:rPr lang="en-US" sz="2474" b="true">
                <a:solidFill>
                  <a:srgbClr val="FBCB4A"/>
                </a:solidFill>
                <a:latin typeface="Canva Sans Bold"/>
                <a:ea typeface="Canva Sans Bold"/>
                <a:cs typeface="Canva Sans Bold"/>
                <a:sym typeface="Canva Sans Bold"/>
              </a:rPr>
              <a:t>"address": "MG Road, Mumbai, Maharashtra"</a:t>
            </a:r>
          </a:p>
          <a:p>
            <a:pPr algn="l">
              <a:lnSpc>
                <a:spcPts val="3464"/>
              </a:lnSpc>
            </a:pPr>
            <a:r>
              <a:rPr lang="en-US" sz="2474" b="true">
                <a:solidFill>
                  <a:srgbClr val="FBCB4A"/>
                </a:solidFill>
                <a:latin typeface="Canva Sans Bold"/>
                <a:ea typeface="Canva Sans Bold"/>
                <a:cs typeface="Canva Sans Bold"/>
                <a:sym typeface="Canva Sans Bold"/>
              </a:rPr>
              <a:t>},</a:t>
            </a:r>
          </a:p>
          <a:p>
            <a:pPr algn="l">
              <a:lnSpc>
                <a:spcPts val="3464"/>
              </a:lnSpc>
            </a:pPr>
            <a:r>
              <a:rPr lang="en-US" sz="2474" b="true">
                <a:solidFill>
                  <a:srgbClr val="FBCB4A"/>
                </a:solidFill>
                <a:latin typeface="Canva Sans Bold"/>
                <a:ea typeface="Canva Sans Bold"/>
                <a:cs typeface="Canva Sans Bold"/>
                <a:sym typeface="Canva Sans Bold"/>
              </a:rPr>
              <a:t>{</a:t>
            </a:r>
          </a:p>
          <a:p>
            <a:pPr algn="l">
              <a:lnSpc>
                <a:spcPts val="3464"/>
              </a:lnSpc>
            </a:pPr>
            <a:r>
              <a:rPr lang="en-US" sz="2474" b="true">
                <a:solidFill>
                  <a:srgbClr val="FBCB4A"/>
                </a:solidFill>
                <a:latin typeface="Canva Sans Bold"/>
                <a:ea typeface="Canva Sans Bold"/>
                <a:cs typeface="Canva Sans Bold"/>
                <a:sym typeface="Canva Sans Bold"/>
              </a:rPr>
              <a:t>"_id": "user2",</a:t>
            </a:r>
          </a:p>
          <a:p>
            <a:pPr algn="l">
              <a:lnSpc>
                <a:spcPts val="3464"/>
              </a:lnSpc>
            </a:pPr>
            <a:r>
              <a:rPr lang="en-US" sz="2474" b="true">
                <a:solidFill>
                  <a:srgbClr val="FBCB4A"/>
                </a:solidFill>
                <a:latin typeface="Canva Sans Bold"/>
                <a:ea typeface="Canva Sans Bold"/>
                <a:cs typeface="Canva Sans Bold"/>
                <a:sym typeface="Canva Sans Bold"/>
              </a:rPr>
              <a:t>"name": "Priya Verma",</a:t>
            </a:r>
          </a:p>
          <a:p>
            <a:pPr algn="l">
              <a:lnSpc>
                <a:spcPts val="3464"/>
              </a:lnSpc>
            </a:pPr>
            <a:r>
              <a:rPr lang="en-US" sz="2474" b="true">
                <a:solidFill>
                  <a:srgbClr val="FBCB4A"/>
                </a:solidFill>
                <a:latin typeface="Canva Sans Bold"/>
                <a:ea typeface="Canva Sans Bold"/>
                <a:cs typeface="Canva Sans Bold"/>
                <a:sym typeface="Canva Sans Bold"/>
              </a:rPr>
              <a:t>"email": "priya.verma@example.com",</a:t>
            </a:r>
          </a:p>
          <a:p>
            <a:pPr algn="l">
              <a:lnSpc>
                <a:spcPts val="3464"/>
              </a:lnSpc>
            </a:pPr>
            <a:r>
              <a:rPr lang="en-US" sz="2474" b="true">
                <a:solidFill>
                  <a:srgbClr val="FBCB4A"/>
                </a:solidFill>
                <a:latin typeface="Canva Sans Bold"/>
                <a:ea typeface="Canva Sans Bold"/>
                <a:cs typeface="Canva Sans Bold"/>
                <a:sym typeface="Canva Sans Bold"/>
              </a:rPr>
              <a:t>"phone": "+91-987654211",</a:t>
            </a:r>
          </a:p>
          <a:p>
            <a:pPr algn="l">
              <a:lnSpc>
                <a:spcPts val="3464"/>
              </a:lnSpc>
            </a:pPr>
            <a:r>
              <a:rPr lang="en-US" sz="2474" b="true">
                <a:solidFill>
                  <a:srgbClr val="FBCB4A"/>
                </a:solidFill>
                <a:latin typeface="Canva Sans Bold"/>
                <a:ea typeface="Canva Sans Bold"/>
                <a:cs typeface="Canva Sans Bold"/>
                <a:sym typeface="Canva Sans Bold"/>
              </a:rPr>
              <a:t>"address": "Nehru Place, New Delhi, Delhi"</a:t>
            </a:r>
          </a:p>
          <a:p>
            <a:pPr algn="l">
              <a:lnSpc>
                <a:spcPts val="3464"/>
              </a:lnSpc>
            </a:pPr>
            <a:r>
              <a:rPr lang="en-US" sz="2474" b="true">
                <a:solidFill>
                  <a:srgbClr val="FBCB4A"/>
                </a:solidFill>
                <a:latin typeface="Canva Sans Bold"/>
                <a:ea typeface="Canva Sans Bold"/>
                <a:cs typeface="Canva Sans Bold"/>
                <a:sym typeface="Canva Sans Bold"/>
              </a:rPr>
              <a:t>}</a:t>
            </a:r>
          </a:p>
          <a:p>
            <a:pPr algn="l">
              <a:lnSpc>
                <a:spcPts val="3464"/>
              </a:lnSpc>
            </a:pPr>
          </a:p>
        </p:txBody>
      </p:sp>
      <p:sp>
        <p:nvSpPr>
          <p:cNvPr name="AutoShape 4" id="4"/>
          <p:cNvSpPr/>
          <p:nvPr/>
        </p:nvSpPr>
        <p:spPr>
          <a:xfrm flipH="true">
            <a:off x="9163050" y="219922"/>
            <a:ext cx="0" cy="9038378"/>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669281" y="827014"/>
            <a:ext cx="5436454" cy="8273173"/>
          </a:xfrm>
          <a:prstGeom prst="rect">
            <a:avLst/>
          </a:prstGeom>
        </p:spPr>
        <p:txBody>
          <a:bodyPr anchor="t" rtlCol="false" tIns="0" lIns="0" bIns="0" rIns="0">
            <a:spAutoFit/>
          </a:bodyPr>
          <a:lstStyle/>
          <a:p>
            <a:pPr algn="l">
              <a:lnSpc>
                <a:spcPts val="4423"/>
              </a:lnSpc>
            </a:pPr>
            <a:r>
              <a:rPr lang="en-US" sz="3159" b="true">
                <a:solidFill>
                  <a:srgbClr val="C1FF72"/>
                </a:solidFill>
                <a:latin typeface="Canva Sans Bold"/>
                <a:ea typeface="Canva Sans Bold"/>
                <a:cs typeface="Canva Sans Bold"/>
                <a:sym typeface="Canva Sans Bold"/>
              </a:rPr>
              <a:t>{</a:t>
            </a:r>
          </a:p>
          <a:p>
            <a:pPr algn="l">
              <a:lnSpc>
                <a:spcPts val="4423"/>
              </a:lnSpc>
            </a:pPr>
            <a:r>
              <a:rPr lang="en-US" sz="3159" b="true">
                <a:solidFill>
                  <a:srgbClr val="C1FF72"/>
                </a:solidFill>
                <a:latin typeface="Canva Sans Bold"/>
                <a:ea typeface="Canva Sans Bold"/>
                <a:cs typeface="Canva Sans Bold"/>
                <a:sym typeface="Canva Sans Bold"/>
              </a:rPr>
              <a:t>"_id": "order1",</a:t>
            </a:r>
          </a:p>
          <a:p>
            <a:pPr algn="l">
              <a:lnSpc>
                <a:spcPts val="4423"/>
              </a:lnSpc>
            </a:pPr>
            <a:r>
              <a:rPr lang="en-US" sz="3159" b="true">
                <a:solidFill>
                  <a:srgbClr val="E6DE22"/>
                </a:solidFill>
                <a:latin typeface="Canva Sans Bold"/>
                <a:ea typeface="Canva Sans Bold"/>
                <a:cs typeface="Canva Sans Bold"/>
                <a:sym typeface="Canva Sans Bold"/>
              </a:rPr>
              <a:t>"user_id": "user1"</a:t>
            </a:r>
            <a:r>
              <a:rPr lang="en-US" sz="3159" b="true">
                <a:solidFill>
                  <a:srgbClr val="C1FF72"/>
                </a:solidFill>
                <a:latin typeface="Canva Sans Bold"/>
                <a:ea typeface="Canva Sans Bold"/>
                <a:cs typeface="Canva Sans Bold"/>
                <a:sym typeface="Canva Sans Bold"/>
              </a:rPr>
              <a:t>,</a:t>
            </a:r>
          </a:p>
          <a:p>
            <a:pPr algn="l">
              <a:lnSpc>
                <a:spcPts val="4423"/>
              </a:lnSpc>
            </a:pPr>
            <a:r>
              <a:rPr lang="en-US" sz="3159" b="true">
                <a:solidFill>
                  <a:srgbClr val="C1FF72"/>
                </a:solidFill>
                <a:latin typeface="Canva Sans Bold"/>
                <a:ea typeface="Canva Sans Bold"/>
                <a:cs typeface="Canva Sans Bold"/>
                <a:sym typeface="Canva Sans Bold"/>
              </a:rPr>
              <a:t>"product": "Laptop",</a:t>
            </a:r>
          </a:p>
          <a:p>
            <a:pPr algn="l">
              <a:lnSpc>
                <a:spcPts val="4423"/>
              </a:lnSpc>
            </a:pPr>
            <a:r>
              <a:rPr lang="en-US" sz="3159" b="true">
                <a:solidFill>
                  <a:srgbClr val="C1FF72"/>
                </a:solidFill>
                <a:latin typeface="Canva Sans Bold"/>
                <a:ea typeface="Canva Sans Bold"/>
                <a:cs typeface="Canva Sans Bold"/>
                <a:sym typeface="Canva Sans Bold"/>
              </a:rPr>
              <a:t>"amount": 50000,</a:t>
            </a:r>
          </a:p>
          <a:p>
            <a:pPr algn="l">
              <a:lnSpc>
                <a:spcPts val="4423"/>
              </a:lnSpc>
            </a:pPr>
            <a:r>
              <a:rPr lang="en-US" sz="3159" b="true">
                <a:solidFill>
                  <a:srgbClr val="C1FF72"/>
                </a:solidFill>
                <a:latin typeface="Canva Sans Bold"/>
                <a:ea typeface="Canva Sans Bold"/>
                <a:cs typeface="Canva Sans Bold"/>
                <a:sym typeface="Canva Sans Bold"/>
              </a:rPr>
              <a:t>"order_date": "2024-08-01"</a:t>
            </a:r>
          </a:p>
          <a:p>
            <a:pPr algn="l">
              <a:lnSpc>
                <a:spcPts val="4423"/>
              </a:lnSpc>
            </a:pPr>
            <a:r>
              <a:rPr lang="en-US" sz="3159" b="true">
                <a:solidFill>
                  <a:srgbClr val="C1FF72"/>
                </a:solidFill>
                <a:latin typeface="Canva Sans Bold"/>
                <a:ea typeface="Canva Sans Bold"/>
                <a:cs typeface="Canva Sans Bold"/>
                <a:sym typeface="Canva Sans Bold"/>
              </a:rPr>
              <a:t>},</a:t>
            </a:r>
          </a:p>
          <a:p>
            <a:pPr algn="l">
              <a:lnSpc>
                <a:spcPts val="4423"/>
              </a:lnSpc>
            </a:pPr>
            <a:r>
              <a:rPr lang="en-US" sz="3159" b="true">
                <a:solidFill>
                  <a:srgbClr val="5CE1E6"/>
                </a:solidFill>
                <a:latin typeface="Canva Sans Bold"/>
                <a:ea typeface="Canva Sans Bold"/>
                <a:cs typeface="Canva Sans Bold"/>
                <a:sym typeface="Canva Sans Bold"/>
              </a:rPr>
              <a:t>{</a:t>
            </a:r>
          </a:p>
          <a:p>
            <a:pPr algn="l">
              <a:lnSpc>
                <a:spcPts val="4423"/>
              </a:lnSpc>
            </a:pPr>
            <a:r>
              <a:rPr lang="en-US" sz="3159" b="true">
                <a:solidFill>
                  <a:srgbClr val="5CE1E6"/>
                </a:solidFill>
                <a:latin typeface="Canva Sans Bold"/>
                <a:ea typeface="Canva Sans Bold"/>
                <a:cs typeface="Canva Sans Bold"/>
                <a:sym typeface="Canva Sans Bold"/>
              </a:rPr>
              <a:t>"_id": "order2",</a:t>
            </a:r>
          </a:p>
          <a:p>
            <a:pPr algn="l">
              <a:lnSpc>
                <a:spcPts val="4423"/>
              </a:lnSpc>
            </a:pPr>
            <a:r>
              <a:rPr lang="en-US" sz="3159" b="true">
                <a:solidFill>
                  <a:srgbClr val="E6DE22"/>
                </a:solidFill>
                <a:latin typeface="Canva Sans Bold"/>
                <a:ea typeface="Canva Sans Bold"/>
                <a:cs typeface="Canva Sans Bold"/>
                <a:sym typeface="Canva Sans Bold"/>
              </a:rPr>
              <a:t>"user_id": "user2"</a:t>
            </a:r>
            <a:r>
              <a:rPr lang="en-US" sz="3159" b="true">
                <a:solidFill>
                  <a:srgbClr val="5CE1E6"/>
                </a:solidFill>
                <a:latin typeface="Canva Sans Bold"/>
                <a:ea typeface="Canva Sans Bold"/>
                <a:cs typeface="Canva Sans Bold"/>
                <a:sym typeface="Canva Sans Bold"/>
              </a:rPr>
              <a:t>,</a:t>
            </a:r>
          </a:p>
          <a:p>
            <a:pPr algn="l">
              <a:lnSpc>
                <a:spcPts val="4423"/>
              </a:lnSpc>
            </a:pPr>
            <a:r>
              <a:rPr lang="en-US" sz="3159" b="true">
                <a:solidFill>
                  <a:srgbClr val="5CE1E6"/>
                </a:solidFill>
                <a:latin typeface="Canva Sans Bold"/>
                <a:ea typeface="Canva Sans Bold"/>
                <a:cs typeface="Canva Sans Bold"/>
                <a:sym typeface="Canva Sans Bold"/>
              </a:rPr>
              <a:t>"product": "Mobile Phone",</a:t>
            </a:r>
          </a:p>
          <a:p>
            <a:pPr algn="l">
              <a:lnSpc>
                <a:spcPts val="4423"/>
              </a:lnSpc>
            </a:pPr>
            <a:r>
              <a:rPr lang="en-US" sz="3159" b="true">
                <a:solidFill>
                  <a:srgbClr val="5CE1E6"/>
                </a:solidFill>
                <a:latin typeface="Canva Sans Bold"/>
                <a:ea typeface="Canva Sans Bold"/>
                <a:cs typeface="Canva Sans Bold"/>
                <a:sym typeface="Canva Sans Bold"/>
              </a:rPr>
              <a:t>"amount": 15000,</a:t>
            </a:r>
          </a:p>
          <a:p>
            <a:pPr algn="l">
              <a:lnSpc>
                <a:spcPts val="4423"/>
              </a:lnSpc>
            </a:pPr>
            <a:r>
              <a:rPr lang="en-US" sz="3159" b="true">
                <a:solidFill>
                  <a:srgbClr val="5CE1E6"/>
                </a:solidFill>
                <a:latin typeface="Canva Sans Bold"/>
                <a:ea typeface="Canva Sans Bold"/>
                <a:cs typeface="Canva Sans Bold"/>
                <a:sym typeface="Canva Sans Bold"/>
              </a:rPr>
              <a:t>"order_date": "2024-08-05"</a:t>
            </a:r>
          </a:p>
          <a:p>
            <a:pPr algn="l">
              <a:lnSpc>
                <a:spcPts val="4423"/>
              </a:lnSpc>
            </a:pPr>
            <a:r>
              <a:rPr lang="en-US" sz="3159" b="true">
                <a:solidFill>
                  <a:srgbClr val="5CE1E6"/>
                </a:solidFill>
                <a:latin typeface="Canva Sans Bold"/>
                <a:ea typeface="Canva Sans Bold"/>
                <a:cs typeface="Canva Sans Bold"/>
                <a:sym typeface="Canva Sans Bold"/>
              </a:rPr>
              <a:t>}</a:t>
            </a:r>
          </a:p>
          <a:p>
            <a:pPr algn="l">
              <a:lnSpc>
                <a:spcPts val="4423"/>
              </a:lnSpc>
              <a:spcBef>
                <a:spcPct val="0"/>
              </a:spcBef>
            </a:pPr>
          </a:p>
        </p:txBody>
      </p:sp>
      <p:grpSp>
        <p:nvGrpSpPr>
          <p:cNvPr name="Group 6" id="6"/>
          <p:cNvGrpSpPr/>
          <p:nvPr/>
        </p:nvGrpSpPr>
        <p:grpSpPr>
          <a:xfrm rot="0">
            <a:off x="2400754" y="8659482"/>
            <a:ext cx="3656060" cy="1123142"/>
            <a:chOff x="0" y="0"/>
            <a:chExt cx="1125811" cy="345849"/>
          </a:xfrm>
        </p:grpSpPr>
        <p:sp>
          <p:nvSpPr>
            <p:cNvPr name="Freeform 7" id="7"/>
            <p:cNvSpPr/>
            <p:nvPr/>
          </p:nvSpPr>
          <p:spPr>
            <a:xfrm flipH="false" flipV="false" rot="0">
              <a:off x="0" y="0"/>
              <a:ext cx="1125811" cy="345849"/>
            </a:xfrm>
            <a:custGeom>
              <a:avLst/>
              <a:gdLst/>
              <a:ahLst/>
              <a:cxnLst/>
              <a:rect r="r" b="b" t="t" l="l"/>
              <a:pathLst>
                <a:path h="345849" w="1125811">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name="TextBox 8" id="8"/>
            <p:cNvSpPr txBox="true"/>
            <p:nvPr/>
          </p:nvSpPr>
          <p:spPr>
            <a:xfrm>
              <a:off x="0" y="-57150"/>
              <a:ext cx="1125811" cy="402999"/>
            </a:xfrm>
            <a:prstGeom prst="rect">
              <a:avLst/>
            </a:prstGeom>
          </p:spPr>
          <p:txBody>
            <a:bodyPr anchor="ctr" rtlCol="false" tIns="50800" lIns="50800" bIns="50800" rIns="50800"/>
            <a:lstStyle/>
            <a:p>
              <a:pPr algn="ctr">
                <a:lnSpc>
                  <a:spcPts val="3443"/>
                </a:lnSpc>
              </a:pPr>
            </a:p>
          </p:txBody>
        </p:sp>
      </p:grpSp>
      <p:sp>
        <p:nvSpPr>
          <p:cNvPr name="TextBox 9" id="9"/>
          <p:cNvSpPr txBox="true"/>
          <p:nvPr/>
        </p:nvSpPr>
        <p:spPr>
          <a:xfrm rot="0">
            <a:off x="2400754" y="8796693"/>
            <a:ext cx="3656060" cy="762995"/>
          </a:xfrm>
          <a:prstGeom prst="rect">
            <a:avLst/>
          </a:prstGeom>
        </p:spPr>
        <p:txBody>
          <a:bodyPr anchor="t" rtlCol="false" tIns="0" lIns="0" bIns="0" rIns="0">
            <a:spAutoFit/>
          </a:bodyPr>
          <a:lstStyle/>
          <a:p>
            <a:pPr algn="ctr">
              <a:lnSpc>
                <a:spcPts val="6226"/>
              </a:lnSpc>
            </a:pPr>
            <a:r>
              <a:rPr lang="en-US" sz="4447" b="true">
                <a:solidFill>
                  <a:srgbClr val="000000"/>
                </a:solidFill>
                <a:latin typeface="Canva Sans Bold"/>
                <a:ea typeface="Canva Sans Bold"/>
                <a:cs typeface="Canva Sans Bold"/>
                <a:sym typeface="Canva Sans Bold"/>
              </a:rPr>
              <a:t>users</a:t>
            </a:r>
          </a:p>
        </p:txBody>
      </p:sp>
      <p:grpSp>
        <p:nvGrpSpPr>
          <p:cNvPr name="Group 10" id="10"/>
          <p:cNvGrpSpPr/>
          <p:nvPr/>
        </p:nvGrpSpPr>
        <p:grpSpPr>
          <a:xfrm rot="0">
            <a:off x="12083677" y="8659482"/>
            <a:ext cx="3656060" cy="1123142"/>
            <a:chOff x="0" y="0"/>
            <a:chExt cx="1125811" cy="345849"/>
          </a:xfrm>
        </p:grpSpPr>
        <p:sp>
          <p:nvSpPr>
            <p:cNvPr name="Freeform 11" id="11"/>
            <p:cNvSpPr/>
            <p:nvPr/>
          </p:nvSpPr>
          <p:spPr>
            <a:xfrm flipH="false" flipV="false" rot="0">
              <a:off x="0" y="0"/>
              <a:ext cx="1125811" cy="345849"/>
            </a:xfrm>
            <a:custGeom>
              <a:avLst/>
              <a:gdLst/>
              <a:ahLst/>
              <a:cxnLst/>
              <a:rect r="r" b="b" t="t" l="l"/>
              <a:pathLst>
                <a:path h="345849" w="1125811">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name="TextBox 12" id="12"/>
            <p:cNvSpPr txBox="true"/>
            <p:nvPr/>
          </p:nvSpPr>
          <p:spPr>
            <a:xfrm>
              <a:off x="0" y="-57150"/>
              <a:ext cx="1125811" cy="402999"/>
            </a:xfrm>
            <a:prstGeom prst="rect">
              <a:avLst/>
            </a:prstGeom>
          </p:spPr>
          <p:txBody>
            <a:bodyPr anchor="ctr" rtlCol="false" tIns="50800" lIns="50800" bIns="50800" rIns="50800"/>
            <a:lstStyle/>
            <a:p>
              <a:pPr algn="ctr">
                <a:lnSpc>
                  <a:spcPts val="3443"/>
                </a:lnSpc>
              </a:pPr>
            </a:p>
          </p:txBody>
        </p:sp>
      </p:grpSp>
      <p:sp>
        <p:nvSpPr>
          <p:cNvPr name="TextBox 13" id="13"/>
          <p:cNvSpPr txBox="true"/>
          <p:nvPr/>
        </p:nvSpPr>
        <p:spPr>
          <a:xfrm rot="0">
            <a:off x="12083677" y="8796693"/>
            <a:ext cx="3656060" cy="762995"/>
          </a:xfrm>
          <a:prstGeom prst="rect">
            <a:avLst/>
          </a:prstGeom>
        </p:spPr>
        <p:txBody>
          <a:bodyPr anchor="t" rtlCol="false" tIns="0" lIns="0" bIns="0" rIns="0">
            <a:spAutoFit/>
          </a:bodyPr>
          <a:lstStyle/>
          <a:p>
            <a:pPr algn="ctr">
              <a:lnSpc>
                <a:spcPts val="6226"/>
              </a:lnSpc>
            </a:pPr>
            <a:r>
              <a:rPr lang="en-US" sz="4447" b="true">
                <a:solidFill>
                  <a:srgbClr val="000000"/>
                </a:solidFill>
                <a:latin typeface="Canva Sans Bold"/>
                <a:ea typeface="Canva Sans Bold"/>
                <a:cs typeface="Canva Sans Bold"/>
                <a:sym typeface="Canva Sans Bold"/>
              </a:rPr>
              <a:t>orders</a:t>
            </a:r>
          </a:p>
        </p:txBody>
      </p:sp>
    </p:spTree>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5633318" y="684648"/>
            <a:ext cx="5973842" cy="887095"/>
          </a:xfrm>
          <a:prstGeom prst="rect">
            <a:avLst/>
          </a:prstGeom>
        </p:spPr>
        <p:txBody>
          <a:bodyPr anchor="t" rtlCol="false" tIns="0" lIns="0" bIns="0" rIns="0">
            <a:spAutoFit/>
          </a:bodyPr>
          <a:lstStyle/>
          <a:p>
            <a:pPr algn="ctr">
              <a:lnSpc>
                <a:spcPts val="7279"/>
              </a:lnSpc>
            </a:pPr>
            <a:r>
              <a:rPr lang="en-US" sz="5199" b="true">
                <a:solidFill>
                  <a:srgbClr val="C1FF72"/>
                </a:solidFill>
                <a:latin typeface="Canva Sans Bold"/>
                <a:ea typeface="Canva Sans Bold"/>
                <a:cs typeface="Canva Sans Bold"/>
                <a:sym typeface="Canva Sans Bold"/>
              </a:rPr>
              <a:t>JOIN with $lookup</a:t>
            </a:r>
          </a:p>
        </p:txBody>
      </p:sp>
      <p:sp>
        <p:nvSpPr>
          <p:cNvPr name="TextBox 9" id="9"/>
          <p:cNvSpPr txBox="true"/>
          <p:nvPr/>
        </p:nvSpPr>
        <p:spPr>
          <a:xfrm rot="0">
            <a:off x="1939201" y="3023042"/>
            <a:ext cx="16804907" cy="5972751"/>
          </a:xfrm>
          <a:prstGeom prst="rect">
            <a:avLst/>
          </a:prstGeom>
        </p:spPr>
        <p:txBody>
          <a:bodyPr anchor="t" rtlCol="false" tIns="0" lIns="0" bIns="0" rIns="0">
            <a:spAutoFit/>
          </a:bodyPr>
          <a:lstStyle/>
          <a:p>
            <a:pPr algn="l">
              <a:lnSpc>
                <a:spcPts val="5183"/>
              </a:lnSpc>
            </a:pPr>
            <a:r>
              <a:rPr lang="en-US" sz="3702" b="true">
                <a:solidFill>
                  <a:srgbClr val="FFFFFF"/>
                </a:solidFill>
                <a:latin typeface="Canva Sans Bold"/>
                <a:ea typeface="Canva Sans Bold"/>
                <a:cs typeface="Canva Sans Bold"/>
                <a:sym typeface="Canva Sans Bold"/>
              </a:rPr>
              <a:t>db.users.aggregate([</a:t>
            </a:r>
          </a:p>
          <a:p>
            <a:pPr algn="l">
              <a:lnSpc>
                <a:spcPts val="4203"/>
              </a:lnSpc>
            </a:pPr>
            <a:r>
              <a:rPr lang="en-US" sz="3002" b="true">
                <a:solidFill>
                  <a:srgbClr val="FFFFFF"/>
                </a:solidFill>
                <a:latin typeface="Canva Sans Bold"/>
                <a:ea typeface="Canva Sans Bold"/>
                <a:cs typeface="Canva Sans Bold"/>
                <a:sym typeface="Canva Sans Bold"/>
              </a:rPr>
              <a:t>    {</a:t>
            </a:r>
          </a:p>
          <a:p>
            <a:pPr algn="l">
              <a:lnSpc>
                <a:spcPts val="4203"/>
              </a:lnSpc>
            </a:pPr>
            <a:r>
              <a:rPr lang="en-US" sz="3002" b="true">
                <a:solidFill>
                  <a:srgbClr val="FFFFFF"/>
                </a:solidFill>
                <a:latin typeface="Canva Sans Bold"/>
                <a:ea typeface="Canva Sans Bold"/>
                <a:cs typeface="Canva Sans Bold"/>
                <a:sym typeface="Canva Sans Bold"/>
              </a:rPr>
              <a:t>       </a:t>
            </a:r>
            <a:r>
              <a:rPr lang="en-US" sz="3002" b="true">
                <a:solidFill>
                  <a:srgbClr val="C1FF72"/>
                </a:solidFill>
                <a:latin typeface="Canva Sans Bold"/>
                <a:ea typeface="Canva Sans Bold"/>
                <a:cs typeface="Canva Sans Bold"/>
                <a:sym typeface="Canva Sans Bold"/>
              </a:rPr>
              <a:t> "$lookup": </a:t>
            </a:r>
            <a:r>
              <a:rPr lang="en-US" sz="3002" b="true">
                <a:solidFill>
                  <a:srgbClr val="E6DE22"/>
                </a:solidFill>
                <a:latin typeface="Canva Sans Bold"/>
                <a:ea typeface="Canva Sans Bold"/>
                <a:cs typeface="Canva Sans Bold"/>
                <a:sym typeface="Canva Sans Bold"/>
              </a:rPr>
              <a:t>{</a:t>
            </a:r>
          </a:p>
          <a:p>
            <a:pPr algn="l">
              <a:lnSpc>
                <a:spcPts val="4203"/>
              </a:lnSpc>
            </a:pPr>
            <a:r>
              <a:rPr lang="en-US" sz="3002" b="true">
                <a:solidFill>
                  <a:srgbClr val="E6DE22"/>
                </a:solidFill>
                <a:latin typeface="Canva Sans Bold"/>
                <a:ea typeface="Canva Sans Bold"/>
                <a:cs typeface="Canva Sans Bold"/>
                <a:sym typeface="Canva Sans Bold"/>
              </a:rPr>
              <a:t>            "from": "orders",                         </a:t>
            </a:r>
            <a:r>
              <a:rPr lang="en-US" sz="3002" b="true">
                <a:solidFill>
                  <a:srgbClr val="EDE6DD"/>
                </a:solidFill>
                <a:latin typeface="Canva Sans Bold"/>
                <a:ea typeface="Canva Sans Bold"/>
                <a:cs typeface="Canva Sans Bold"/>
                <a:sym typeface="Canva Sans Bold"/>
              </a:rPr>
              <a:t>// The target collection to join with</a:t>
            </a:r>
          </a:p>
          <a:p>
            <a:pPr algn="l">
              <a:lnSpc>
                <a:spcPts val="4203"/>
              </a:lnSpc>
            </a:pPr>
            <a:r>
              <a:rPr lang="en-US" sz="3002" b="true">
                <a:solidFill>
                  <a:srgbClr val="E6DE22"/>
                </a:solidFill>
                <a:latin typeface="Canva Sans Bold"/>
                <a:ea typeface="Canva Sans Bold"/>
                <a:cs typeface="Canva Sans Bold"/>
                <a:sym typeface="Canva Sans Bold"/>
              </a:rPr>
              <a:t>            "localField": "_id",                     </a:t>
            </a:r>
            <a:r>
              <a:rPr lang="en-US" sz="3002" b="true">
                <a:solidFill>
                  <a:srgbClr val="EDE6DD"/>
                </a:solidFill>
                <a:latin typeface="Canva Sans Bold"/>
                <a:ea typeface="Canva Sans Bold"/>
                <a:cs typeface="Canva Sans Bold"/>
                <a:sym typeface="Canva Sans Bold"/>
              </a:rPr>
              <a:t>// The field from the 'users' collection</a:t>
            </a:r>
          </a:p>
          <a:p>
            <a:pPr algn="l">
              <a:lnSpc>
                <a:spcPts val="4203"/>
              </a:lnSpc>
            </a:pPr>
            <a:r>
              <a:rPr lang="en-US" sz="3002" b="true">
                <a:solidFill>
                  <a:srgbClr val="E6DE22"/>
                </a:solidFill>
                <a:latin typeface="Canva Sans Bold"/>
                <a:ea typeface="Canva Sans Bold"/>
                <a:cs typeface="Canva Sans Bold"/>
                <a:sym typeface="Canva Sans Bold"/>
              </a:rPr>
              <a:t>            "foreignField": "user_id",      </a:t>
            </a:r>
            <a:r>
              <a:rPr lang="en-US" sz="3002" b="true">
                <a:solidFill>
                  <a:srgbClr val="EDE6DD"/>
                </a:solidFill>
                <a:latin typeface="Canva Sans Bold"/>
                <a:ea typeface="Canva Sans Bold"/>
                <a:cs typeface="Canva Sans Bold"/>
                <a:sym typeface="Canva Sans Bold"/>
              </a:rPr>
              <a:t>// The field from the 'orders' collection</a:t>
            </a:r>
          </a:p>
          <a:p>
            <a:pPr algn="l">
              <a:lnSpc>
                <a:spcPts val="4203"/>
              </a:lnSpc>
            </a:pPr>
            <a:r>
              <a:rPr lang="en-US" sz="3002" b="true">
                <a:solidFill>
                  <a:srgbClr val="E6DE22"/>
                </a:solidFill>
                <a:latin typeface="Canva Sans Bold"/>
                <a:ea typeface="Canva Sans Bold"/>
                <a:cs typeface="Canva Sans Bold"/>
                <a:sym typeface="Canva Sans Bold"/>
              </a:rPr>
              <a:t>            "as": "orders"                          </a:t>
            </a:r>
            <a:r>
              <a:rPr lang="en-US" sz="3002" b="true">
                <a:solidFill>
                  <a:srgbClr val="EDE6DD"/>
                </a:solidFill>
                <a:latin typeface="Canva Sans Bold"/>
                <a:ea typeface="Canva Sans Bold"/>
                <a:cs typeface="Canva Sans Bold"/>
                <a:sym typeface="Canva Sans Bold"/>
              </a:rPr>
              <a:t>  // The name of the new array field to add to the 'users'</a:t>
            </a:r>
            <a:r>
              <a:rPr lang="en-US" sz="3002" b="true">
                <a:solidFill>
                  <a:srgbClr val="E6DE22"/>
                </a:solidFill>
                <a:latin typeface="Canva Sans Bold"/>
                <a:ea typeface="Canva Sans Bold"/>
                <a:cs typeface="Canva Sans Bold"/>
                <a:sym typeface="Canva Sans Bold"/>
              </a:rPr>
              <a:t> </a:t>
            </a:r>
          </a:p>
          <a:p>
            <a:pPr algn="l">
              <a:lnSpc>
                <a:spcPts val="4203"/>
              </a:lnSpc>
            </a:pPr>
            <a:r>
              <a:rPr lang="en-US" sz="3002" b="true">
                <a:solidFill>
                  <a:srgbClr val="E6DE22"/>
                </a:solidFill>
                <a:latin typeface="Canva Sans Bold"/>
                <a:ea typeface="Canva Sans Bold"/>
                <a:cs typeface="Canva Sans Bold"/>
                <a:sym typeface="Canva Sans Bold"/>
              </a:rPr>
              <a:t>        }</a:t>
            </a:r>
          </a:p>
          <a:p>
            <a:pPr algn="l">
              <a:lnSpc>
                <a:spcPts val="4203"/>
              </a:lnSpc>
            </a:pPr>
            <a:r>
              <a:rPr lang="en-US" sz="3002" b="true">
                <a:solidFill>
                  <a:srgbClr val="FFFFFF"/>
                </a:solidFill>
                <a:latin typeface="Canva Sans Bold"/>
                <a:ea typeface="Canva Sans Bold"/>
                <a:cs typeface="Canva Sans Bold"/>
                <a:sym typeface="Canva Sans Bold"/>
              </a:rPr>
              <a:t>    }</a:t>
            </a:r>
          </a:p>
          <a:p>
            <a:pPr algn="l">
              <a:lnSpc>
                <a:spcPts val="4203"/>
              </a:lnSpc>
            </a:pPr>
            <a:r>
              <a:rPr lang="en-US" sz="3002" b="true">
                <a:solidFill>
                  <a:srgbClr val="FFFFFF"/>
                </a:solidFill>
                <a:latin typeface="Canva Sans Bold"/>
                <a:ea typeface="Canva Sans Bold"/>
                <a:cs typeface="Canva Sans Bold"/>
                <a:sym typeface="Canva Sans Bold"/>
              </a:rPr>
              <a:t>])</a:t>
            </a:r>
          </a:p>
          <a:p>
            <a:pPr algn="l">
              <a:lnSpc>
                <a:spcPts val="4203"/>
              </a:lnSpc>
            </a:pPr>
          </a:p>
        </p:txBody>
      </p:sp>
    </p:spTree>
  </p:cSld>
  <p:clrMapOvr>
    <a:masterClrMapping/>
  </p:clrMapOvr>
</p:sld>
</file>

<file path=ppt/slides/slide1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32558" y="2717225"/>
            <a:ext cx="17222884" cy="5943720"/>
          </a:xfrm>
          <a:custGeom>
            <a:avLst/>
            <a:gdLst/>
            <a:ahLst/>
            <a:cxnLst/>
            <a:rect r="r" b="b" t="t" l="l"/>
            <a:pathLst>
              <a:path h="5943720" w="17222884">
                <a:moveTo>
                  <a:pt x="0" y="0"/>
                </a:moveTo>
                <a:lnTo>
                  <a:pt x="17222884" y="0"/>
                </a:lnTo>
                <a:lnTo>
                  <a:pt x="17222884" y="5943720"/>
                </a:lnTo>
                <a:lnTo>
                  <a:pt x="0" y="5943720"/>
                </a:lnTo>
                <a:lnTo>
                  <a:pt x="0" y="0"/>
                </a:lnTo>
                <a:close/>
              </a:path>
            </a:pathLst>
          </a:custGeom>
          <a:blipFill>
            <a:blip r:embed="rId2"/>
            <a:stretch>
              <a:fillRect l="0" t="0" r="0" b="0"/>
            </a:stretch>
          </a:blipFill>
        </p:spPr>
      </p:sp>
      <p:sp>
        <p:nvSpPr>
          <p:cNvPr name="TextBox 3" id="3"/>
          <p:cNvSpPr txBox="true"/>
          <p:nvPr/>
        </p:nvSpPr>
        <p:spPr>
          <a:xfrm rot="0">
            <a:off x="1959313" y="533504"/>
            <a:ext cx="14369373" cy="895143"/>
          </a:xfrm>
          <a:prstGeom prst="rect">
            <a:avLst/>
          </a:prstGeom>
        </p:spPr>
        <p:txBody>
          <a:bodyPr anchor="t" rtlCol="false" tIns="0" lIns="0" bIns="0" rIns="0">
            <a:spAutoFit/>
          </a:bodyPr>
          <a:lstStyle/>
          <a:p>
            <a:pPr algn="ctr">
              <a:lnSpc>
                <a:spcPts val="7361"/>
              </a:lnSpc>
              <a:spcBef>
                <a:spcPct val="0"/>
              </a:spcBef>
            </a:pPr>
            <a:r>
              <a:rPr lang="en-US" b="true" sz="5258">
                <a:solidFill>
                  <a:srgbClr val="C1FF72"/>
                </a:solidFill>
                <a:latin typeface="Canva Sans Bold"/>
                <a:ea typeface="Canva Sans Bold"/>
                <a:cs typeface="Canva Sans Bold"/>
                <a:sym typeface="Canva Sans Bold"/>
              </a:rPr>
              <a:t>Embedded Documents</a:t>
            </a:r>
            <a:r>
              <a:rPr lang="en-US" b="true" sz="5258">
                <a:solidFill>
                  <a:srgbClr val="FFFFFF"/>
                </a:solidFill>
                <a:latin typeface="Canva Sans Bold"/>
                <a:ea typeface="Canva Sans Bold"/>
                <a:cs typeface="Canva Sans Bold"/>
                <a:sym typeface="Canva Sans Bold"/>
              </a:rPr>
              <a:t> </a:t>
            </a:r>
          </a:p>
        </p:txBody>
      </p:sp>
    </p:spTree>
  </p:cSld>
  <p:clrMapOvr>
    <a:masterClrMapping/>
  </p:clrMapOvr>
</p:sld>
</file>

<file path=ppt/slides/slide1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92784" y="354439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9" id="9"/>
          <p:cNvSpPr txBox="true"/>
          <p:nvPr/>
        </p:nvSpPr>
        <p:spPr>
          <a:xfrm rot="0">
            <a:off x="5882468" y="4732794"/>
            <a:ext cx="10683716"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Schema Validation</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224003" y="1644097"/>
            <a:ext cx="10044162" cy="1898641"/>
          </a:xfrm>
          <a:prstGeom prst="rect">
            <a:avLst/>
          </a:prstGeom>
        </p:spPr>
        <p:txBody>
          <a:bodyPr anchor="t" rtlCol="false" tIns="0" lIns="0" bIns="0" rIns="0">
            <a:spAutoFit/>
          </a:bodyPr>
          <a:lstStyle/>
          <a:p>
            <a:pPr algn="ctr">
              <a:lnSpc>
                <a:spcPts val="7640"/>
              </a:lnSpc>
            </a:pPr>
            <a:r>
              <a:rPr lang="en-US" sz="5457" b="true">
                <a:solidFill>
                  <a:srgbClr val="C1FF72"/>
                </a:solidFill>
                <a:latin typeface="Canva Sans Bold"/>
                <a:ea typeface="Canva Sans Bold"/>
                <a:cs typeface="Canva Sans Bold"/>
                <a:sym typeface="Canva Sans Bold"/>
              </a:rPr>
              <a:t>Brief history</a:t>
            </a:r>
            <a:r>
              <a:rPr lang="en-US" b="true" sz="5457">
                <a:solidFill>
                  <a:srgbClr val="C1FF72"/>
                </a:solidFill>
                <a:latin typeface="Canva Sans Bold"/>
                <a:ea typeface="Canva Sans Bold"/>
                <a:cs typeface="Canva Sans Bold"/>
                <a:sym typeface="Canva Sans Bold"/>
              </a:rPr>
              <a:t> and background.</a:t>
            </a:r>
          </a:p>
          <a:p>
            <a:pPr algn="ctr">
              <a:lnSpc>
                <a:spcPts val="7640"/>
              </a:lnSpc>
            </a:pPr>
          </a:p>
        </p:txBody>
      </p:sp>
      <p:sp>
        <p:nvSpPr>
          <p:cNvPr name="TextBox 3" id="3"/>
          <p:cNvSpPr txBox="true"/>
          <p:nvPr/>
        </p:nvSpPr>
        <p:spPr>
          <a:xfrm rot="0">
            <a:off x="1964105" y="4121223"/>
            <a:ext cx="13552325" cy="3658870"/>
          </a:xfrm>
          <a:prstGeom prst="rect">
            <a:avLst/>
          </a:prstGeom>
        </p:spPr>
        <p:txBody>
          <a:bodyPr anchor="t" rtlCol="false" tIns="0" lIns="0" bIns="0" rIns="0">
            <a:spAutoFit/>
          </a:bodyPr>
          <a:lstStyle/>
          <a:p>
            <a:pPr algn="ctr">
              <a:lnSpc>
                <a:spcPts val="7279"/>
              </a:lnSpc>
              <a:spcBef>
                <a:spcPct val="0"/>
              </a:spcBef>
            </a:pPr>
            <a:r>
              <a:rPr lang="en-US" b="true" sz="5199">
                <a:solidFill>
                  <a:srgbClr val="FFFFFF"/>
                </a:solidFill>
                <a:latin typeface="Canva Sans Bold"/>
                <a:ea typeface="Canva Sans Bold"/>
                <a:cs typeface="Canva Sans Bold"/>
                <a:sym typeface="Canva Sans Bold"/>
              </a:rPr>
              <a:t>MondoDB was </a:t>
            </a:r>
            <a:r>
              <a:rPr lang="en-US" b="true" sz="5199">
                <a:solidFill>
                  <a:srgbClr val="FFFFFF"/>
                </a:solidFill>
                <a:latin typeface="Canva Sans Bold"/>
                <a:ea typeface="Canva Sans Bold"/>
                <a:cs typeface="Canva Sans Bold"/>
                <a:sym typeface="Canva Sans Bold"/>
              </a:rPr>
              <a:t>first released in 2009. It was developed by a company called 10gen, which later rebranded as MongoDB, Inc.</a:t>
            </a:r>
          </a:p>
        </p:txBody>
      </p:sp>
    </p:spTree>
  </p:cSld>
  <p:clrMapOvr>
    <a:masterClrMapping/>
  </p:clrMapOvr>
</p:sld>
</file>

<file path=ppt/slides/slide1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580769" y="2735394"/>
            <a:ext cx="14813965" cy="4730486"/>
          </a:xfrm>
          <a:prstGeom prst="rect">
            <a:avLst/>
          </a:prstGeom>
        </p:spPr>
        <p:txBody>
          <a:bodyPr anchor="t" rtlCol="false" tIns="0" lIns="0" bIns="0" rIns="0">
            <a:spAutoFit/>
          </a:bodyPr>
          <a:lstStyle/>
          <a:p>
            <a:pPr algn="l">
              <a:lnSpc>
                <a:spcPts val="6248"/>
              </a:lnSpc>
              <a:spcBef>
                <a:spcPct val="0"/>
              </a:spcBef>
            </a:pPr>
            <a:r>
              <a:rPr lang="en-US" b="true" sz="4463">
                <a:solidFill>
                  <a:srgbClr val="FFFFFF"/>
                </a:solidFill>
                <a:latin typeface="Canva Sans Bold"/>
                <a:ea typeface="Canva Sans Bold"/>
                <a:cs typeface="Canva Sans Bold"/>
                <a:sym typeface="Canva Sans Bold"/>
              </a:rPr>
              <a:t>MongoDB uses a JSON Schema format to define the validation rules. </a:t>
            </a:r>
          </a:p>
          <a:p>
            <a:pPr algn="l">
              <a:lnSpc>
                <a:spcPts val="6248"/>
              </a:lnSpc>
              <a:spcBef>
                <a:spcPct val="0"/>
              </a:spcBef>
            </a:pPr>
          </a:p>
          <a:p>
            <a:pPr algn="l">
              <a:lnSpc>
                <a:spcPts val="6248"/>
              </a:lnSpc>
              <a:spcBef>
                <a:spcPct val="0"/>
              </a:spcBef>
            </a:pPr>
            <a:r>
              <a:rPr lang="en-US" b="true" sz="4463">
                <a:solidFill>
                  <a:srgbClr val="FFFFFF"/>
                </a:solidFill>
                <a:latin typeface="Canva Sans Bold"/>
                <a:ea typeface="Canva Sans Bold"/>
                <a:cs typeface="Canva Sans Bold"/>
                <a:sym typeface="Canva Sans Bold"/>
              </a:rPr>
              <a:t>Allows you to specify various constraints and rules for your documents, such as required fields, field types, and value ranges.</a:t>
            </a:r>
          </a:p>
        </p:txBody>
      </p:sp>
    </p:spTree>
  </p:cSld>
  <p:clrMapOvr>
    <a:masterClrMapping/>
  </p:clrMapOvr>
</p:sld>
</file>

<file path=ppt/slides/slide141.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2502612" y="3689250"/>
            <a:ext cx="13282775" cy="2320094"/>
          </a:xfrm>
          <a:prstGeom prst="rect">
            <a:avLst/>
          </a:prstGeom>
        </p:spPr>
        <p:txBody>
          <a:bodyPr anchor="t" rtlCol="false" tIns="0" lIns="0" bIns="0" rIns="0">
            <a:spAutoFit/>
          </a:bodyPr>
          <a:lstStyle/>
          <a:p>
            <a:pPr algn="ctr">
              <a:lnSpc>
                <a:spcPts val="9354"/>
              </a:lnSpc>
            </a:pPr>
            <a:r>
              <a:rPr lang="en-US" sz="6682" b="true">
                <a:solidFill>
                  <a:srgbClr val="FFFFFF"/>
                </a:solidFill>
                <a:latin typeface="Canva Sans Bold"/>
                <a:ea typeface="Canva Sans Bold"/>
                <a:cs typeface="Canva Sans Bold"/>
                <a:sym typeface="Canva Sans Bold"/>
              </a:rPr>
              <a:t>We can add validation while creating collection...</a:t>
            </a:r>
          </a:p>
        </p:txBody>
      </p:sp>
    </p:spTree>
  </p:cSld>
  <p:clrMapOvr>
    <a:masterClrMapping/>
  </p:clrMapOvr>
</p:sld>
</file>

<file path=ppt/slides/slide1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665454" y="370818"/>
            <a:ext cx="11460329" cy="9545364"/>
          </a:xfrm>
          <a:custGeom>
            <a:avLst/>
            <a:gdLst/>
            <a:ahLst/>
            <a:cxnLst/>
            <a:rect r="r" b="b" t="t" l="l"/>
            <a:pathLst>
              <a:path h="9545364" w="11460329">
                <a:moveTo>
                  <a:pt x="0" y="0"/>
                </a:moveTo>
                <a:lnTo>
                  <a:pt x="11460329" y="0"/>
                </a:lnTo>
                <a:lnTo>
                  <a:pt x="11460329" y="9545364"/>
                </a:lnTo>
                <a:lnTo>
                  <a:pt x="0" y="9545364"/>
                </a:lnTo>
                <a:lnTo>
                  <a:pt x="0" y="0"/>
                </a:lnTo>
                <a:close/>
              </a:path>
            </a:pathLst>
          </a:custGeom>
          <a:blipFill>
            <a:blip r:embed="rId5"/>
            <a:stretch>
              <a:fillRect l="0" t="0" r="0" b="0"/>
            </a:stretch>
          </a:blipFill>
          <a:ln cap="sq">
            <a:noFill/>
            <a:prstDash val="lgDash"/>
            <a:miter/>
          </a:ln>
        </p:spPr>
      </p:sp>
    </p:spTree>
  </p:cSld>
  <p:clrMapOvr>
    <a:masterClrMapping/>
  </p:clrMapOvr>
</p:sld>
</file>

<file path=ppt/slides/slide143.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028700" y="3665834"/>
            <a:ext cx="16030098" cy="2802932"/>
          </a:xfrm>
          <a:prstGeom prst="rect">
            <a:avLst/>
          </a:prstGeom>
        </p:spPr>
        <p:txBody>
          <a:bodyPr anchor="t" rtlCol="false" tIns="0" lIns="0" bIns="0" rIns="0">
            <a:spAutoFit/>
          </a:bodyPr>
          <a:lstStyle/>
          <a:p>
            <a:pPr algn="ctr">
              <a:lnSpc>
                <a:spcPts val="11289"/>
              </a:lnSpc>
            </a:pPr>
            <a:r>
              <a:rPr lang="en-US" sz="8064" b="true">
                <a:solidFill>
                  <a:srgbClr val="FFFFFF"/>
                </a:solidFill>
                <a:latin typeface="Canva Sans Bold"/>
                <a:ea typeface="Canva Sans Bold"/>
                <a:cs typeface="Canva Sans Bold"/>
                <a:sym typeface="Canva Sans Bold"/>
              </a:rPr>
              <a:t>we can update the existing collection to add validation</a:t>
            </a:r>
          </a:p>
        </p:txBody>
      </p:sp>
    </p:spTree>
  </p:cSld>
  <p:clrMapOvr>
    <a:masterClrMapping/>
  </p:clrMapOvr>
</p:sld>
</file>

<file path=ppt/slides/slide1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0597" y="388754"/>
            <a:ext cx="11806806" cy="9509491"/>
          </a:xfrm>
          <a:custGeom>
            <a:avLst/>
            <a:gdLst/>
            <a:ahLst/>
            <a:cxnLst/>
            <a:rect r="r" b="b" t="t" l="l"/>
            <a:pathLst>
              <a:path h="9509491" w="11806806">
                <a:moveTo>
                  <a:pt x="0" y="0"/>
                </a:moveTo>
                <a:lnTo>
                  <a:pt x="11806806" y="0"/>
                </a:lnTo>
                <a:lnTo>
                  <a:pt x="11806806" y="9509492"/>
                </a:lnTo>
                <a:lnTo>
                  <a:pt x="0" y="9509492"/>
                </a:lnTo>
                <a:lnTo>
                  <a:pt x="0" y="0"/>
                </a:lnTo>
                <a:close/>
              </a:path>
            </a:pathLst>
          </a:custGeom>
          <a:blipFill>
            <a:blip r:embed="rId5"/>
            <a:stretch>
              <a:fillRect l="0" t="0" r="0" b="0"/>
            </a:stretch>
          </a:blipFill>
          <a:ln cap="sq">
            <a:noFill/>
            <a:prstDash val="lgDash"/>
            <a:miter/>
          </a:ln>
        </p:spPr>
      </p:sp>
    </p:spTree>
  </p:cSld>
  <p:clrMapOvr>
    <a:masterClrMapping/>
  </p:clrMapOvr>
</p:sld>
</file>

<file path=ppt/slides/slide1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586361" y="2119734"/>
            <a:ext cx="15502240" cy="5980857"/>
          </a:xfrm>
          <a:prstGeom prst="rect">
            <a:avLst/>
          </a:prstGeom>
        </p:spPr>
        <p:txBody>
          <a:bodyPr anchor="t" rtlCol="false" tIns="0" lIns="0" bIns="0" rIns="0">
            <a:spAutoFit/>
          </a:bodyPr>
          <a:lstStyle/>
          <a:p>
            <a:pPr algn="l">
              <a:lnSpc>
                <a:spcPts val="4771"/>
              </a:lnSpc>
              <a:spcBef>
                <a:spcPct val="0"/>
              </a:spcBef>
            </a:pPr>
            <a:r>
              <a:rPr lang="en-US" b="true" sz="3408">
                <a:solidFill>
                  <a:srgbClr val="FFFFFF"/>
                </a:solidFill>
                <a:latin typeface="Canva Sans Bold"/>
                <a:ea typeface="Canva Sans Bold"/>
                <a:cs typeface="Canva Sans Bold"/>
                <a:sym typeface="Canva Sans Bold"/>
              </a:rPr>
              <a:t>Validation Levels:</a:t>
            </a:r>
          </a:p>
          <a:p>
            <a:pPr algn="l">
              <a:lnSpc>
                <a:spcPts val="4771"/>
              </a:lnSpc>
              <a:spcBef>
                <a:spcPct val="0"/>
              </a:spcBef>
            </a:pPr>
          </a:p>
          <a:p>
            <a:pPr algn="l" marL="735831" indent="-367915" lvl="1">
              <a:lnSpc>
                <a:spcPts val="4771"/>
              </a:lnSpc>
              <a:buFont typeface="Arial"/>
              <a:buChar char="•"/>
            </a:pPr>
            <a:r>
              <a:rPr lang="en-US" b="true" sz="3408">
                <a:solidFill>
                  <a:srgbClr val="C1FF72"/>
                </a:solidFill>
                <a:latin typeface="Canva Sans Bold"/>
                <a:ea typeface="Canva Sans Bold"/>
                <a:cs typeface="Canva Sans Bold"/>
                <a:sym typeface="Canva Sans Bold"/>
              </a:rPr>
              <a:t>strict</a:t>
            </a:r>
            <a:r>
              <a:rPr lang="en-US" b="true" sz="3408">
                <a:solidFill>
                  <a:srgbClr val="FFFFFF"/>
                </a:solidFill>
                <a:latin typeface="Canva Sans Bold"/>
                <a:ea typeface="Canva Sans Bold"/>
                <a:cs typeface="Canva Sans Bold"/>
                <a:sym typeface="Canva Sans Bold"/>
              </a:rPr>
              <a:t>: The document must fully comply with the schema validation rules. If a document does not comply, it will not be inserted or updated in the collection.</a:t>
            </a:r>
          </a:p>
          <a:p>
            <a:pPr algn="l">
              <a:lnSpc>
                <a:spcPts val="4771"/>
              </a:lnSpc>
              <a:spcBef>
                <a:spcPct val="0"/>
              </a:spcBef>
            </a:pPr>
          </a:p>
          <a:p>
            <a:pPr algn="l" marL="735831" indent="-367915" lvl="1">
              <a:lnSpc>
                <a:spcPts val="4771"/>
              </a:lnSpc>
              <a:buFont typeface="Arial"/>
              <a:buChar char="•"/>
            </a:pPr>
            <a:r>
              <a:rPr lang="en-US" b="true" sz="3408">
                <a:solidFill>
                  <a:srgbClr val="C1FF72"/>
                </a:solidFill>
                <a:latin typeface="Canva Sans Bold"/>
                <a:ea typeface="Canva Sans Bold"/>
                <a:cs typeface="Canva Sans Bold"/>
                <a:sym typeface="Canva Sans Bold"/>
              </a:rPr>
              <a:t>moderate</a:t>
            </a:r>
            <a:r>
              <a:rPr lang="en-US" b="true" sz="3408">
                <a:solidFill>
                  <a:srgbClr val="FFFFFF"/>
                </a:solidFill>
                <a:latin typeface="Canva Sans Bold"/>
                <a:ea typeface="Canva Sans Bold"/>
                <a:cs typeface="Canva Sans Bold"/>
                <a:sym typeface="Canva Sans Bold"/>
              </a:rPr>
              <a:t>: Only new documents and modified fields in existing documents are validated against the schema. This allows for partial validation and can be useful for legacy systems or gradual schema enforcement.</a:t>
            </a:r>
          </a:p>
        </p:txBody>
      </p:sp>
    </p:spTree>
  </p:cSld>
  <p:clrMapOvr>
    <a:masterClrMapping/>
  </p:clrMapOvr>
</p:sld>
</file>

<file path=ppt/slides/slide1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586361" y="2119734"/>
            <a:ext cx="15502240" cy="5980857"/>
          </a:xfrm>
          <a:prstGeom prst="rect">
            <a:avLst/>
          </a:prstGeom>
        </p:spPr>
        <p:txBody>
          <a:bodyPr anchor="t" rtlCol="false" tIns="0" lIns="0" bIns="0" rIns="0">
            <a:spAutoFit/>
          </a:bodyPr>
          <a:lstStyle/>
          <a:p>
            <a:pPr algn="l">
              <a:lnSpc>
                <a:spcPts val="4771"/>
              </a:lnSpc>
              <a:spcBef>
                <a:spcPct val="0"/>
              </a:spcBef>
            </a:pPr>
            <a:r>
              <a:rPr lang="en-US" b="true" sz="3408">
                <a:solidFill>
                  <a:srgbClr val="FFFFFF"/>
                </a:solidFill>
                <a:latin typeface="Canva Sans Bold"/>
                <a:ea typeface="Canva Sans Bold"/>
                <a:cs typeface="Canva Sans Bold"/>
                <a:sym typeface="Canva Sans Bold"/>
              </a:rPr>
              <a:t>Validation Actions:</a:t>
            </a:r>
          </a:p>
          <a:p>
            <a:pPr algn="l">
              <a:lnSpc>
                <a:spcPts val="4771"/>
              </a:lnSpc>
              <a:spcBef>
                <a:spcPct val="0"/>
              </a:spcBef>
            </a:pPr>
          </a:p>
          <a:p>
            <a:pPr algn="l" marL="735831" indent="-367915" lvl="1">
              <a:lnSpc>
                <a:spcPts val="4771"/>
              </a:lnSpc>
              <a:spcBef>
                <a:spcPct val="0"/>
              </a:spcBef>
              <a:buFont typeface="Arial"/>
              <a:buChar char="•"/>
            </a:pPr>
            <a:r>
              <a:rPr lang="en-US" b="true" sz="3408">
                <a:solidFill>
                  <a:srgbClr val="C1FF72"/>
                </a:solidFill>
                <a:latin typeface="Canva Sans Bold"/>
                <a:ea typeface="Canva Sans Bold"/>
                <a:cs typeface="Canva Sans Bold"/>
                <a:sym typeface="Canva Sans Bold"/>
              </a:rPr>
              <a:t>error</a:t>
            </a:r>
            <a:r>
              <a:rPr lang="en-US" b="true" sz="3408">
                <a:solidFill>
                  <a:srgbClr val="FFFFFF"/>
                </a:solidFill>
                <a:latin typeface="Canva Sans Bold"/>
                <a:ea typeface="Canva Sans Bold"/>
                <a:cs typeface="Canva Sans Bold"/>
                <a:sym typeface="Canva Sans Bold"/>
              </a:rPr>
              <a:t>: If a document does not meet the schema validation criteria, MongoDB will throw an error and reject the insert or update operation.</a:t>
            </a:r>
          </a:p>
          <a:p>
            <a:pPr algn="l">
              <a:lnSpc>
                <a:spcPts val="4771"/>
              </a:lnSpc>
              <a:spcBef>
                <a:spcPct val="0"/>
              </a:spcBef>
            </a:pPr>
          </a:p>
          <a:p>
            <a:pPr algn="l" marL="735831" indent="-367915" lvl="1">
              <a:lnSpc>
                <a:spcPts val="4771"/>
              </a:lnSpc>
              <a:spcBef>
                <a:spcPct val="0"/>
              </a:spcBef>
              <a:buFont typeface="Arial"/>
              <a:buChar char="•"/>
            </a:pPr>
            <a:r>
              <a:rPr lang="en-US" b="true" sz="3408">
                <a:solidFill>
                  <a:srgbClr val="C1FF72"/>
                </a:solidFill>
                <a:latin typeface="Canva Sans Bold"/>
                <a:ea typeface="Canva Sans Bold"/>
                <a:cs typeface="Canva Sans Bold"/>
                <a:sym typeface="Canva Sans Bold"/>
              </a:rPr>
              <a:t>warn</a:t>
            </a:r>
            <a:r>
              <a:rPr lang="en-US" b="true" sz="3408">
                <a:solidFill>
                  <a:srgbClr val="FFFFFF"/>
                </a:solidFill>
                <a:latin typeface="Canva Sans Bold"/>
                <a:ea typeface="Canva Sans Bold"/>
                <a:cs typeface="Canva Sans Bold"/>
                <a:sym typeface="Canva Sans Bold"/>
              </a:rPr>
              <a:t>: MongoDB logs a warning message when a document does not meet the schema validation criteria but still allows the insert or update operation.</a:t>
            </a:r>
          </a:p>
          <a:p>
            <a:pPr algn="l">
              <a:lnSpc>
                <a:spcPts val="4771"/>
              </a:lnSpc>
              <a:spcBef>
                <a:spcPct val="0"/>
              </a:spcBef>
            </a:pPr>
          </a:p>
        </p:txBody>
      </p:sp>
    </p:spTree>
  </p:cSld>
  <p:clrMapOvr>
    <a:masterClrMapping/>
  </p:clrMapOvr>
</p:sld>
</file>

<file path=ppt/slides/slide1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6595824" y="4274503"/>
            <a:ext cx="5096351"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INDEXES</a:t>
            </a:r>
          </a:p>
        </p:txBody>
      </p:sp>
    </p:spTree>
  </p:cSld>
  <p:clrMapOvr>
    <a:masterClrMapping/>
  </p:clrMapOvr>
</p:sld>
</file>

<file path=ppt/slides/slide1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750069" y="2804477"/>
            <a:ext cx="14644665" cy="45827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An INDEX is a data structure that improves the speed of query operations by allowing the database to quickly locate and access the required data without scanning every document in a collection.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4238649" y="1101778"/>
            <a:ext cx="9810702" cy="1423616"/>
          </a:xfrm>
          <a:prstGeom prst="rect">
            <a:avLst/>
          </a:prstGeom>
        </p:spPr>
        <p:txBody>
          <a:bodyPr anchor="t" rtlCol="false" tIns="0" lIns="0" bIns="0" rIns="0">
            <a:spAutoFit/>
          </a:bodyPr>
          <a:lstStyle/>
          <a:p>
            <a:pPr algn="ctr">
              <a:lnSpc>
                <a:spcPts val="11648"/>
              </a:lnSpc>
            </a:pPr>
            <a:r>
              <a:rPr lang="en-US" sz="8320" b="true">
                <a:solidFill>
                  <a:srgbClr val="FFFFFF"/>
                </a:solidFill>
                <a:latin typeface="Canva Sans Bold"/>
                <a:ea typeface="Canva Sans Bold"/>
                <a:cs typeface="Canva Sans Bold"/>
                <a:sym typeface="Canva Sans Bold"/>
              </a:rPr>
              <a:t>MongoDb Features</a:t>
            </a:r>
          </a:p>
        </p:txBody>
      </p:sp>
      <p:sp>
        <p:nvSpPr>
          <p:cNvPr name="TextBox 9" id="9"/>
          <p:cNvSpPr txBox="true"/>
          <p:nvPr/>
        </p:nvSpPr>
        <p:spPr>
          <a:xfrm rot="0">
            <a:off x="1028700" y="3175442"/>
            <a:ext cx="16230600" cy="5812872"/>
          </a:xfrm>
          <a:prstGeom prst="rect">
            <a:avLst/>
          </a:prstGeom>
        </p:spPr>
        <p:txBody>
          <a:bodyPr anchor="t" rtlCol="false" tIns="0" lIns="0" bIns="0" rIns="0">
            <a:spAutoFit/>
          </a:bodyPr>
          <a:lstStyle/>
          <a:p>
            <a:pPr algn="l" marL="787334" indent="-393667" lvl="1">
              <a:lnSpc>
                <a:spcPts val="5105"/>
              </a:lnSpc>
              <a:buFont typeface="Arial"/>
              <a:buChar char="•"/>
            </a:pPr>
            <a:r>
              <a:rPr lang="en-US" b="true" sz="3646">
                <a:solidFill>
                  <a:srgbClr val="FFDE59"/>
                </a:solidFill>
                <a:latin typeface="Canva Sans Bold"/>
                <a:ea typeface="Canva Sans Bold"/>
                <a:cs typeface="Canva Sans Bold"/>
                <a:sym typeface="Canva Sans Bold"/>
              </a:rPr>
              <a:t>Scalable</a:t>
            </a:r>
            <a:r>
              <a:rPr lang="en-US" b="true" sz="3646">
                <a:solidFill>
                  <a:srgbClr val="FFFFFF"/>
                </a:solidFill>
                <a:latin typeface="Canva Sans Bold"/>
                <a:ea typeface="Canva Sans Bold"/>
                <a:cs typeface="Canva Sans Bold"/>
                <a:sym typeface="Canva Sans Bold"/>
              </a:rPr>
              <a:t>: Easy to distribute data across multiple machines as data grows.</a:t>
            </a:r>
          </a:p>
          <a:p>
            <a:pPr algn="l">
              <a:lnSpc>
                <a:spcPts val="5105"/>
              </a:lnSpc>
            </a:pPr>
          </a:p>
          <a:p>
            <a:pPr algn="l" marL="787334" indent="-393667" lvl="1">
              <a:lnSpc>
                <a:spcPts val="5105"/>
              </a:lnSpc>
              <a:buFont typeface="Arial"/>
              <a:buChar char="•"/>
            </a:pPr>
            <a:r>
              <a:rPr lang="en-US" b="true" sz="3646">
                <a:solidFill>
                  <a:srgbClr val="FFDE59"/>
                </a:solidFill>
                <a:latin typeface="Canva Sans Bold"/>
                <a:ea typeface="Canva Sans Bold"/>
                <a:cs typeface="Canva Sans Bold"/>
                <a:sym typeface="Canva Sans Bold"/>
              </a:rPr>
              <a:t>Flexible</a:t>
            </a:r>
            <a:r>
              <a:rPr lang="en-US" b="true" sz="3646">
                <a:solidFill>
                  <a:srgbClr val="FFFFFF"/>
                </a:solidFill>
                <a:latin typeface="Canva Sans Bold"/>
                <a:ea typeface="Canva Sans Bold"/>
                <a:cs typeface="Canva Sans Bold"/>
                <a:sym typeface="Canva Sans Bold"/>
              </a:rPr>
              <a:t>: Each document can have different number and types of fields.</a:t>
            </a:r>
          </a:p>
          <a:p>
            <a:pPr algn="l">
              <a:lnSpc>
                <a:spcPts val="5105"/>
              </a:lnSpc>
            </a:pPr>
          </a:p>
          <a:p>
            <a:pPr algn="l" marL="787334" indent="-393667" lvl="1">
              <a:lnSpc>
                <a:spcPts val="5105"/>
              </a:lnSpc>
              <a:buFont typeface="Arial"/>
              <a:buChar char="•"/>
            </a:pPr>
            <a:r>
              <a:rPr lang="en-US" b="true" sz="3646">
                <a:solidFill>
                  <a:srgbClr val="FFDE59"/>
                </a:solidFill>
                <a:latin typeface="Canva Sans Bold"/>
                <a:ea typeface="Canva Sans Bold"/>
                <a:cs typeface="Canva Sans Bold"/>
                <a:sym typeface="Canva Sans Bold"/>
              </a:rPr>
              <a:t>Performance</a:t>
            </a:r>
            <a:r>
              <a:rPr lang="en-US" b="true" sz="3646">
                <a:solidFill>
                  <a:srgbClr val="FFFFFF"/>
                </a:solidFill>
                <a:latin typeface="Canva Sans Bold"/>
                <a:ea typeface="Canva Sans Bold"/>
                <a:cs typeface="Canva Sans Bold"/>
                <a:sym typeface="Canva Sans Bold"/>
              </a:rPr>
              <a:t>: NoSQL databases are optimized for high-speed read and write operations, making them ideal for real-time data processing and analytics.</a:t>
            </a:r>
          </a:p>
        </p:txBody>
      </p:sp>
    </p:spTree>
  </p:cSld>
  <p:clrMapOvr>
    <a:masterClrMapping/>
  </p:clrMapOvr>
</p:sld>
</file>

<file path=ppt/slides/slide1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259094" y="3822165"/>
            <a:ext cx="14778612" cy="2734945"/>
          </a:xfrm>
          <a:prstGeom prst="rect">
            <a:avLst/>
          </a:prstGeom>
        </p:spPr>
        <p:txBody>
          <a:bodyPr anchor="t" rtlCol="false" tIns="0" lIns="0" bIns="0" rIns="0">
            <a:spAutoFit/>
          </a:bodyPr>
          <a:lstStyle/>
          <a:p>
            <a:pPr algn="ctr">
              <a:lnSpc>
                <a:spcPts val="7279"/>
              </a:lnSpc>
              <a:spcBef>
                <a:spcPct val="0"/>
              </a:spcBef>
            </a:pPr>
            <a:r>
              <a:rPr lang="en-US" b="true" sz="5199">
                <a:solidFill>
                  <a:srgbClr val="FFFFFF"/>
                </a:solidFill>
                <a:latin typeface="Canva Sans Bold"/>
                <a:ea typeface="Canva Sans Bold"/>
                <a:cs typeface="Canva Sans Bold"/>
                <a:sym typeface="Canva Sans Bold"/>
              </a:rPr>
              <a:t>S</a:t>
            </a:r>
            <a:r>
              <a:rPr lang="en-US" b="true" sz="5199">
                <a:solidFill>
                  <a:srgbClr val="FFFFFF"/>
                </a:solidFill>
                <a:latin typeface="Canva Sans Bold"/>
                <a:ea typeface="Canva Sans Bold"/>
                <a:cs typeface="Canva Sans Bold"/>
                <a:sym typeface="Canva Sans Bold"/>
              </a:rPr>
              <a:t>tores the indexed fields in a sorted order, along with pointers to the actual documents in the collection.</a:t>
            </a:r>
          </a:p>
        </p:txBody>
      </p:sp>
    </p:spTree>
  </p:cSld>
  <p:clrMapOvr>
    <a:masterClrMapping/>
  </p:clrMapOvr>
</p:sld>
</file>

<file path=ppt/slides/slide1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Freeform 8" id="8"/>
          <p:cNvSpPr/>
          <p:nvPr/>
        </p:nvSpPr>
        <p:spPr>
          <a:xfrm flipH="false" flipV="false" rot="0">
            <a:off x="12990691" y="934798"/>
            <a:ext cx="1910414" cy="2579585"/>
          </a:xfrm>
          <a:custGeom>
            <a:avLst/>
            <a:gdLst/>
            <a:ahLst/>
            <a:cxnLst/>
            <a:rect r="r" b="b" t="t" l="l"/>
            <a:pathLst>
              <a:path h="2579585" w="1910414">
                <a:moveTo>
                  <a:pt x="0" y="0"/>
                </a:moveTo>
                <a:lnTo>
                  <a:pt x="1910414" y="0"/>
                </a:lnTo>
                <a:lnTo>
                  <a:pt x="1910414" y="2579584"/>
                </a:lnTo>
                <a:lnTo>
                  <a:pt x="0" y="25795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990691" y="4185240"/>
            <a:ext cx="1723060" cy="2326605"/>
          </a:xfrm>
          <a:custGeom>
            <a:avLst/>
            <a:gdLst/>
            <a:ahLst/>
            <a:cxnLst/>
            <a:rect r="r" b="b" t="t" l="l"/>
            <a:pathLst>
              <a:path h="2326605" w="1723060">
                <a:moveTo>
                  <a:pt x="0" y="0"/>
                </a:moveTo>
                <a:lnTo>
                  <a:pt x="1723060" y="0"/>
                </a:lnTo>
                <a:lnTo>
                  <a:pt x="1723060" y="2326605"/>
                </a:lnTo>
                <a:lnTo>
                  <a:pt x="0" y="23266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957662" y="7540154"/>
            <a:ext cx="1756089" cy="2371203"/>
          </a:xfrm>
          <a:custGeom>
            <a:avLst/>
            <a:gdLst/>
            <a:ahLst/>
            <a:cxnLst/>
            <a:rect r="r" b="b" t="t" l="l"/>
            <a:pathLst>
              <a:path h="2371203" w="1756089">
                <a:moveTo>
                  <a:pt x="0" y="0"/>
                </a:moveTo>
                <a:lnTo>
                  <a:pt x="1756089" y="0"/>
                </a:lnTo>
                <a:lnTo>
                  <a:pt x="1756089" y="2371202"/>
                </a:lnTo>
                <a:lnTo>
                  <a:pt x="0" y="23712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3292450" y="1720251"/>
            <a:ext cx="1467853" cy="1072772"/>
          </a:xfrm>
          <a:prstGeom prst="rect">
            <a:avLst/>
          </a:prstGeom>
        </p:spPr>
        <p:txBody>
          <a:bodyPr anchor="t" rtlCol="false" tIns="0" lIns="0" bIns="0" rIns="0">
            <a:spAutoFit/>
          </a:bodyPr>
          <a:lstStyle/>
          <a:p>
            <a:pPr algn="l">
              <a:lnSpc>
                <a:spcPts val="2883"/>
              </a:lnSpc>
            </a:pPr>
            <a:r>
              <a:rPr lang="en-US" sz="2059" b="true">
                <a:solidFill>
                  <a:srgbClr val="000000"/>
                </a:solidFill>
                <a:latin typeface="Canva Sans Bold"/>
                <a:ea typeface="Canva Sans Bold"/>
                <a:cs typeface="Canva Sans Bold"/>
                <a:sym typeface="Canva Sans Bold"/>
              </a:rPr>
              <a:t>name:  Raju</a:t>
            </a:r>
          </a:p>
          <a:p>
            <a:pPr algn="l">
              <a:lnSpc>
                <a:spcPts val="2883"/>
              </a:lnSpc>
            </a:pPr>
            <a:r>
              <a:rPr lang="en-US" sz="2059" b="true">
                <a:solidFill>
                  <a:srgbClr val="000000"/>
                </a:solidFill>
                <a:latin typeface="Canva Sans Bold"/>
                <a:ea typeface="Canva Sans Bold"/>
                <a:cs typeface="Canva Sans Bold"/>
                <a:sym typeface="Canva Sans Bold"/>
              </a:rPr>
              <a:t>age: 25</a:t>
            </a:r>
          </a:p>
          <a:p>
            <a:pPr algn="l">
              <a:lnSpc>
                <a:spcPts val="2883"/>
              </a:lnSpc>
            </a:pPr>
          </a:p>
        </p:txBody>
      </p:sp>
      <p:sp>
        <p:nvSpPr>
          <p:cNvPr name="TextBox 12" id="12"/>
          <p:cNvSpPr txBox="true"/>
          <p:nvPr/>
        </p:nvSpPr>
        <p:spPr>
          <a:xfrm rot="0">
            <a:off x="13235224" y="4875554"/>
            <a:ext cx="1381956" cy="917401"/>
          </a:xfrm>
          <a:prstGeom prst="rect">
            <a:avLst/>
          </a:prstGeom>
        </p:spPr>
        <p:txBody>
          <a:bodyPr anchor="t" rtlCol="false" tIns="0" lIns="0" bIns="0" rIns="0">
            <a:spAutoFit/>
          </a:bodyPr>
          <a:lstStyle/>
          <a:p>
            <a:pPr algn="l">
              <a:lnSpc>
                <a:spcPts val="2454"/>
              </a:lnSpc>
            </a:pPr>
            <a:r>
              <a:rPr lang="en-US" sz="1753" b="true">
                <a:solidFill>
                  <a:srgbClr val="000000"/>
                </a:solidFill>
                <a:latin typeface="Canva Sans Bold"/>
                <a:ea typeface="Canva Sans Bold"/>
                <a:cs typeface="Canva Sans Bold"/>
                <a:sym typeface="Canva Sans Bold"/>
              </a:rPr>
              <a:t>name:  Sham</a:t>
            </a:r>
          </a:p>
          <a:p>
            <a:pPr algn="l">
              <a:lnSpc>
                <a:spcPts val="2454"/>
              </a:lnSpc>
            </a:pPr>
            <a:r>
              <a:rPr lang="en-US" sz="1753" b="true">
                <a:solidFill>
                  <a:srgbClr val="000000"/>
                </a:solidFill>
                <a:latin typeface="Canva Sans Bold"/>
                <a:ea typeface="Canva Sans Bold"/>
                <a:cs typeface="Canva Sans Bold"/>
                <a:sym typeface="Canva Sans Bold"/>
              </a:rPr>
              <a:t>age: 28</a:t>
            </a:r>
          </a:p>
          <a:p>
            <a:pPr algn="l">
              <a:lnSpc>
                <a:spcPts val="2454"/>
              </a:lnSpc>
            </a:pPr>
          </a:p>
        </p:txBody>
      </p:sp>
      <p:sp>
        <p:nvSpPr>
          <p:cNvPr name="TextBox 13" id="13"/>
          <p:cNvSpPr txBox="true"/>
          <p:nvPr/>
        </p:nvSpPr>
        <p:spPr>
          <a:xfrm rot="0">
            <a:off x="13140334" y="8359054"/>
            <a:ext cx="1390746" cy="757793"/>
          </a:xfrm>
          <a:prstGeom prst="rect">
            <a:avLst/>
          </a:prstGeom>
        </p:spPr>
        <p:txBody>
          <a:bodyPr anchor="t" rtlCol="false" tIns="0" lIns="0" bIns="0" rIns="0">
            <a:spAutoFit/>
          </a:bodyPr>
          <a:lstStyle/>
          <a:p>
            <a:pPr algn="l">
              <a:lnSpc>
                <a:spcPts val="2013"/>
              </a:lnSpc>
            </a:pPr>
            <a:r>
              <a:rPr lang="en-US" sz="1438" b="true">
                <a:solidFill>
                  <a:srgbClr val="000000"/>
                </a:solidFill>
                <a:latin typeface="Canva Sans Bold"/>
                <a:ea typeface="Canva Sans Bold"/>
                <a:cs typeface="Canva Sans Bold"/>
                <a:sym typeface="Canva Sans Bold"/>
              </a:rPr>
              <a:t>name:  Baburao</a:t>
            </a:r>
          </a:p>
          <a:p>
            <a:pPr algn="l">
              <a:lnSpc>
                <a:spcPts val="2013"/>
              </a:lnSpc>
            </a:pPr>
            <a:r>
              <a:rPr lang="en-US" sz="1438" b="true">
                <a:solidFill>
                  <a:srgbClr val="000000"/>
                </a:solidFill>
                <a:latin typeface="Canva Sans Bold"/>
                <a:ea typeface="Canva Sans Bold"/>
                <a:cs typeface="Canva Sans Bold"/>
                <a:sym typeface="Canva Sans Bold"/>
              </a:rPr>
              <a:t>age: 45</a:t>
            </a:r>
          </a:p>
          <a:p>
            <a:pPr algn="l">
              <a:lnSpc>
                <a:spcPts val="2013"/>
              </a:lnSpc>
            </a:pPr>
          </a:p>
        </p:txBody>
      </p:sp>
      <p:sp>
        <p:nvSpPr>
          <p:cNvPr name="TextBox 14" id="14"/>
          <p:cNvSpPr txBox="true"/>
          <p:nvPr/>
        </p:nvSpPr>
        <p:spPr>
          <a:xfrm rot="0">
            <a:off x="4572278" y="4337674"/>
            <a:ext cx="2740819" cy="273494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Baburao</a:t>
            </a:r>
          </a:p>
          <a:p>
            <a:pPr algn="l">
              <a:lnSpc>
                <a:spcPts val="7279"/>
              </a:lnSpc>
            </a:pPr>
            <a:r>
              <a:rPr lang="en-US" sz="5199" b="true">
                <a:solidFill>
                  <a:srgbClr val="FFFFFF"/>
                </a:solidFill>
                <a:latin typeface="Canva Sans Bold"/>
                <a:ea typeface="Canva Sans Bold"/>
                <a:cs typeface="Canva Sans Bold"/>
                <a:sym typeface="Canva Sans Bold"/>
              </a:rPr>
              <a:t>Raju</a:t>
            </a:r>
          </a:p>
          <a:p>
            <a:pPr algn="l">
              <a:lnSpc>
                <a:spcPts val="7279"/>
              </a:lnSpc>
            </a:pPr>
            <a:r>
              <a:rPr lang="en-US" sz="5199" b="true">
                <a:solidFill>
                  <a:srgbClr val="FFFFFF"/>
                </a:solidFill>
                <a:latin typeface="Canva Sans Bold"/>
                <a:ea typeface="Canva Sans Bold"/>
                <a:cs typeface="Canva Sans Bold"/>
                <a:sym typeface="Canva Sans Bold"/>
              </a:rPr>
              <a:t>Sham</a:t>
            </a:r>
          </a:p>
        </p:txBody>
      </p:sp>
      <p:sp>
        <p:nvSpPr>
          <p:cNvPr name="TextBox 15" id="15"/>
          <p:cNvSpPr txBox="true"/>
          <p:nvPr/>
        </p:nvSpPr>
        <p:spPr>
          <a:xfrm rot="0">
            <a:off x="3242652" y="2994467"/>
            <a:ext cx="681990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Index based on name</a:t>
            </a:r>
          </a:p>
        </p:txBody>
      </p:sp>
    </p:spTree>
  </p:cSld>
  <p:clrMapOvr>
    <a:masterClrMapping/>
  </p:clrMapOvr>
</p:sld>
</file>

<file path=ppt/slides/slide1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7" id="7"/>
          <p:cNvSpPr txBox="true"/>
          <p:nvPr/>
        </p:nvSpPr>
        <p:spPr>
          <a:xfrm rot="0">
            <a:off x="2409762" y="3586659"/>
            <a:ext cx="12396907" cy="3658870"/>
          </a:xfrm>
          <a:prstGeom prst="rect">
            <a:avLst/>
          </a:prstGeom>
        </p:spPr>
        <p:txBody>
          <a:bodyPr anchor="t" rtlCol="false" tIns="0" lIns="0" bIns="0" rIns="0">
            <a:spAutoFit/>
          </a:bodyPr>
          <a:lstStyle/>
          <a:p>
            <a:pPr algn="l">
              <a:lnSpc>
                <a:spcPts val="7279"/>
              </a:lnSpc>
              <a:spcBef>
                <a:spcPct val="0"/>
              </a:spcBef>
            </a:pPr>
            <a:r>
              <a:rPr lang="en-US" b="true" sz="5199">
                <a:solidFill>
                  <a:srgbClr val="C1FF72"/>
                </a:solidFill>
                <a:latin typeface="Canva Sans Bold"/>
                <a:ea typeface="Canva Sans Bold"/>
                <a:cs typeface="Canva Sans Bold"/>
                <a:sym typeface="Canva Sans Bold"/>
              </a:rPr>
              <a:t>db.collection.</a:t>
            </a:r>
            <a:r>
              <a:rPr lang="en-US" b="true" sz="5199">
                <a:solidFill>
                  <a:srgbClr val="FBCB4A"/>
                </a:solidFill>
                <a:latin typeface="Canva Sans Bold"/>
                <a:ea typeface="Canva Sans Bold"/>
                <a:cs typeface="Canva Sans Bold"/>
                <a:sym typeface="Canva Sans Bold"/>
              </a:rPr>
              <a:t>createIndex</a:t>
            </a:r>
            <a:r>
              <a:rPr lang="en-US" b="true" sz="5199">
                <a:solidFill>
                  <a:srgbClr val="C1FF72"/>
                </a:solidFill>
                <a:latin typeface="Canva Sans Bold"/>
                <a:ea typeface="Canva Sans Bold"/>
                <a:cs typeface="Canva Sans Bold"/>
                <a:sym typeface="Canva Sans Bold"/>
              </a:rPr>
              <a:t>(</a:t>
            </a:r>
          </a:p>
          <a:p>
            <a:pPr algn="l">
              <a:lnSpc>
                <a:spcPts val="7279"/>
              </a:lnSpc>
              <a:spcBef>
                <a:spcPct val="0"/>
              </a:spcBef>
            </a:pPr>
            <a:r>
              <a:rPr lang="en-US" b="true" sz="5199">
                <a:solidFill>
                  <a:srgbClr val="C1FF72"/>
                </a:solidFill>
                <a:latin typeface="Canva Sans Bold"/>
                <a:ea typeface="Canva Sans Bold"/>
                <a:cs typeface="Canva Sans Bold"/>
                <a:sym typeface="Canva Sans Bold"/>
              </a:rPr>
              <a:t>    { </a:t>
            </a:r>
            <a:r>
              <a:rPr lang="en-US" b="true" sz="5199">
                <a:solidFill>
                  <a:srgbClr val="38B6FF"/>
                </a:solidFill>
                <a:latin typeface="Canva Sans Bold"/>
                <a:ea typeface="Canva Sans Bold"/>
                <a:cs typeface="Canva Sans Bold"/>
                <a:sym typeface="Canva Sans Bold"/>
              </a:rPr>
              <a:t>&lt;field1&gt;: &lt;type1&gt;</a:t>
            </a:r>
            <a:r>
              <a:rPr lang="en-US" b="true" sz="5199">
                <a:solidFill>
                  <a:srgbClr val="C1FF72"/>
                </a:solidFill>
                <a:latin typeface="Canva Sans Bold"/>
                <a:ea typeface="Canva Sans Bold"/>
                <a:cs typeface="Canva Sans Bold"/>
                <a:sym typeface="Canva Sans Bold"/>
              </a:rPr>
              <a:t>, </a:t>
            </a:r>
          </a:p>
          <a:p>
            <a:pPr algn="l">
              <a:lnSpc>
                <a:spcPts val="7279"/>
              </a:lnSpc>
              <a:spcBef>
                <a:spcPct val="0"/>
              </a:spcBef>
            </a:pPr>
            <a:r>
              <a:rPr lang="en-US" b="true" sz="5199">
                <a:solidFill>
                  <a:srgbClr val="C1FF72"/>
                </a:solidFill>
                <a:latin typeface="Canva Sans Bold"/>
                <a:ea typeface="Canva Sans Bold"/>
                <a:cs typeface="Canva Sans Bold"/>
                <a:sym typeface="Canva Sans Bold"/>
              </a:rPr>
              <a:t>        </a:t>
            </a:r>
            <a:r>
              <a:rPr lang="en-US" b="true" sz="5199">
                <a:solidFill>
                  <a:srgbClr val="38B6FF"/>
                </a:solidFill>
                <a:latin typeface="Canva Sans Bold"/>
                <a:ea typeface="Canva Sans Bold"/>
                <a:cs typeface="Canva Sans Bold"/>
                <a:sym typeface="Canva Sans Bold"/>
              </a:rPr>
              <a:t>&lt;field2&gt;: &lt;type2&gt;</a:t>
            </a:r>
            <a:r>
              <a:rPr lang="en-US" b="true" sz="5199">
                <a:solidFill>
                  <a:srgbClr val="C1FF72"/>
                </a:solidFill>
                <a:latin typeface="Canva Sans Bold"/>
                <a:ea typeface="Canva Sans Bold"/>
                <a:cs typeface="Canva Sans Bold"/>
                <a:sym typeface="Canva Sans Bold"/>
              </a:rPr>
              <a:t>, ... }, {&lt;options&gt; })</a:t>
            </a:r>
          </a:p>
          <a:p>
            <a:pPr algn="l">
              <a:lnSpc>
                <a:spcPts val="7279"/>
              </a:lnSpc>
              <a:spcBef>
                <a:spcPct val="0"/>
              </a:spcBef>
            </a:pPr>
          </a:p>
        </p:txBody>
      </p:sp>
    </p:spTree>
  </p:cSld>
  <p:clrMapOvr>
    <a:masterClrMapping/>
  </p:clrMapOvr>
</p:sld>
</file>

<file path=ppt/slides/slide1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7" id="7"/>
          <p:cNvSpPr txBox="true"/>
          <p:nvPr/>
        </p:nvSpPr>
        <p:spPr>
          <a:xfrm rot="0">
            <a:off x="1534596" y="2732995"/>
            <a:ext cx="15724704" cy="2983651"/>
          </a:xfrm>
          <a:prstGeom prst="rect">
            <a:avLst/>
          </a:prstGeom>
        </p:spPr>
        <p:txBody>
          <a:bodyPr anchor="t" rtlCol="false" tIns="0" lIns="0" bIns="0" rIns="0">
            <a:spAutoFit/>
          </a:bodyPr>
          <a:lstStyle/>
          <a:p>
            <a:pPr algn="l">
              <a:lnSpc>
                <a:spcPts val="7501"/>
              </a:lnSpc>
              <a:spcBef>
                <a:spcPct val="0"/>
              </a:spcBef>
            </a:pPr>
            <a:r>
              <a:rPr lang="en-US" b="true" sz="5358">
                <a:solidFill>
                  <a:srgbClr val="A4B9FB"/>
                </a:solidFill>
                <a:latin typeface="Canva Sans Bold"/>
                <a:ea typeface="Canva Sans Bold"/>
                <a:cs typeface="Canva Sans Bold"/>
                <a:sym typeface="Canva Sans Bold"/>
              </a:rPr>
              <a:t>db.cars.createIndex({ maker: 1 })</a:t>
            </a:r>
          </a:p>
          <a:p>
            <a:pPr algn="l">
              <a:lnSpc>
                <a:spcPts val="7361"/>
              </a:lnSpc>
              <a:spcBef>
                <a:spcPct val="0"/>
              </a:spcBef>
            </a:pPr>
            <a:r>
              <a:rPr lang="en-US" b="true" sz="5258">
                <a:solidFill>
                  <a:srgbClr val="A4B9FB"/>
                </a:solidFill>
                <a:latin typeface="Canva Sans Bold"/>
                <a:ea typeface="Canva Sans Bold"/>
                <a:cs typeface="Canva Sans Bold"/>
                <a:sym typeface="Canva Sans Bold"/>
              </a:rPr>
              <a:t>db.cars.createIndex({ model: 1 }, { unique: true })</a:t>
            </a:r>
          </a:p>
          <a:p>
            <a:pPr algn="l">
              <a:lnSpc>
                <a:spcPts val="9041"/>
              </a:lnSpc>
              <a:spcBef>
                <a:spcPct val="0"/>
              </a:spcBef>
            </a:pPr>
          </a:p>
        </p:txBody>
      </p:sp>
      <p:sp>
        <p:nvSpPr>
          <p:cNvPr name="TextBox 8" id="8"/>
          <p:cNvSpPr txBox="true"/>
          <p:nvPr/>
        </p:nvSpPr>
        <p:spPr>
          <a:xfrm rot="0">
            <a:off x="1534596" y="5894068"/>
            <a:ext cx="8382233" cy="2534916"/>
          </a:xfrm>
          <a:prstGeom prst="rect">
            <a:avLst/>
          </a:prstGeom>
        </p:spPr>
        <p:txBody>
          <a:bodyPr anchor="t" rtlCol="false" tIns="0" lIns="0" bIns="0" rIns="0">
            <a:spAutoFit/>
          </a:bodyPr>
          <a:lstStyle/>
          <a:p>
            <a:pPr algn="ctr">
              <a:lnSpc>
                <a:spcPts val="6754"/>
              </a:lnSpc>
              <a:spcBef>
                <a:spcPct val="0"/>
              </a:spcBef>
            </a:pPr>
            <a:r>
              <a:rPr lang="en-US" b="true" sz="4824">
                <a:solidFill>
                  <a:srgbClr val="A4B9FB"/>
                </a:solidFill>
                <a:latin typeface="Canva Sans Bold"/>
                <a:ea typeface="Canva Sans Bold"/>
                <a:cs typeface="Canva Sans Bold"/>
                <a:sym typeface="Canva Sans Bold"/>
              </a:rPr>
              <a:t>db.cars.dropIndex(“maker”)</a:t>
            </a:r>
          </a:p>
          <a:p>
            <a:pPr algn="l">
              <a:lnSpc>
                <a:spcPts val="6754"/>
              </a:lnSpc>
              <a:spcBef>
                <a:spcPct val="0"/>
              </a:spcBef>
            </a:pPr>
            <a:r>
              <a:rPr lang="en-US" b="true" sz="4824">
                <a:solidFill>
                  <a:srgbClr val="A4B9FB"/>
                </a:solidFill>
                <a:latin typeface="Canva Sans Bold"/>
                <a:ea typeface="Canva Sans Bold"/>
                <a:cs typeface="Canva Sans Bold"/>
                <a:sym typeface="Canva Sans Bold"/>
              </a:rPr>
              <a:t>db.cars.getIndexes()</a:t>
            </a:r>
          </a:p>
          <a:p>
            <a:pPr algn="l">
              <a:lnSpc>
                <a:spcPts val="6754"/>
              </a:lnSpc>
              <a:spcBef>
                <a:spcPct val="0"/>
              </a:spcBef>
            </a:pPr>
          </a:p>
        </p:txBody>
      </p:sp>
    </p:spTree>
  </p:cSld>
  <p:clrMapOvr>
    <a:masterClrMapping/>
  </p:clrMapOvr>
</p:sld>
</file>

<file path=ppt/slides/slide1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7" id="7"/>
          <p:cNvSpPr txBox="true"/>
          <p:nvPr/>
        </p:nvSpPr>
        <p:spPr>
          <a:xfrm rot="0">
            <a:off x="684811" y="1336040"/>
            <a:ext cx="17259300" cy="7519670"/>
          </a:xfrm>
          <a:prstGeom prst="rect">
            <a:avLst/>
          </a:prstGeom>
        </p:spPr>
        <p:txBody>
          <a:bodyPr anchor="t" rtlCol="false" tIns="0" lIns="0" bIns="0" rIns="0">
            <a:spAutoFit/>
          </a:bodyPr>
          <a:lstStyle/>
          <a:p>
            <a:pPr algn="l">
              <a:lnSpc>
                <a:spcPts val="7279"/>
              </a:lnSpc>
              <a:spcBef>
                <a:spcPct val="0"/>
              </a:spcBef>
            </a:pPr>
            <a:r>
              <a:rPr lang="en-US" b="true" sz="5199">
                <a:solidFill>
                  <a:srgbClr val="FFFFFF"/>
                </a:solidFill>
                <a:latin typeface="Canva Sans Bold"/>
                <a:ea typeface="Canva Sans Bold"/>
                <a:cs typeface="Canva Sans Bold"/>
                <a:sym typeface="Canva Sans Bold"/>
              </a:rPr>
              <a:t>Types of Indexes:</a:t>
            </a:r>
          </a:p>
          <a:p>
            <a:pPr algn="l">
              <a:lnSpc>
                <a:spcPts val="7279"/>
              </a:lnSpc>
              <a:spcBef>
                <a:spcPct val="0"/>
              </a:spcBef>
            </a:pPr>
          </a:p>
          <a:p>
            <a:pPr algn="l" marL="906785" indent="-453392" lvl="1">
              <a:lnSpc>
                <a:spcPts val="5880"/>
              </a:lnSpc>
              <a:buFont typeface="Arial"/>
              <a:buChar char="•"/>
            </a:pPr>
            <a:r>
              <a:rPr lang="en-US" b="true" sz="4200">
                <a:solidFill>
                  <a:srgbClr val="38B6FF"/>
                </a:solidFill>
                <a:latin typeface="Canva Sans Bold"/>
                <a:ea typeface="Canva Sans Bold"/>
                <a:cs typeface="Canva Sans Bold"/>
                <a:sym typeface="Canva Sans Bold"/>
              </a:rPr>
              <a:t>Single Field Index</a:t>
            </a:r>
          </a:p>
          <a:p>
            <a:pPr algn="l">
              <a:lnSpc>
                <a:spcPts val="2800"/>
              </a:lnSpc>
            </a:pPr>
          </a:p>
          <a:p>
            <a:pPr algn="l" marL="906785" indent="-453392" lvl="1">
              <a:lnSpc>
                <a:spcPts val="5880"/>
              </a:lnSpc>
              <a:buFont typeface="Arial"/>
              <a:buChar char="•"/>
            </a:pPr>
            <a:r>
              <a:rPr lang="en-US" b="true" sz="4200">
                <a:solidFill>
                  <a:srgbClr val="38B6FF"/>
                </a:solidFill>
                <a:latin typeface="Canva Sans Bold"/>
                <a:ea typeface="Canva Sans Bold"/>
                <a:cs typeface="Canva Sans Bold"/>
                <a:sym typeface="Canva Sans Bold"/>
              </a:rPr>
              <a:t>Compound Index:</a:t>
            </a:r>
            <a:r>
              <a:rPr lang="en-US" b="true" sz="4200">
                <a:solidFill>
                  <a:srgbClr val="FFFFFF"/>
                </a:solidFill>
                <a:latin typeface="Canva Sans Bold"/>
                <a:ea typeface="Canva Sans Bold"/>
                <a:cs typeface="Canva Sans Bold"/>
                <a:sym typeface="Canva Sans Bold"/>
              </a:rPr>
              <a:t> Involves multiple fields.</a:t>
            </a:r>
          </a:p>
          <a:p>
            <a:pPr algn="l">
              <a:lnSpc>
                <a:spcPts val="3920"/>
              </a:lnSpc>
            </a:pPr>
          </a:p>
          <a:p>
            <a:pPr algn="l" marL="906785" indent="-453392" lvl="1">
              <a:lnSpc>
                <a:spcPts val="5880"/>
              </a:lnSpc>
              <a:buFont typeface="Arial"/>
              <a:buChar char="•"/>
            </a:pPr>
            <a:r>
              <a:rPr lang="en-US" b="true" sz="4200">
                <a:solidFill>
                  <a:srgbClr val="38B6FF"/>
                </a:solidFill>
                <a:latin typeface="Canva Sans Bold"/>
                <a:ea typeface="Canva Sans Bold"/>
                <a:cs typeface="Canva Sans Bold"/>
                <a:sym typeface="Canva Sans Bold"/>
              </a:rPr>
              <a:t>Unique Index:</a:t>
            </a:r>
            <a:r>
              <a:rPr lang="en-US" b="true" sz="4200">
                <a:solidFill>
                  <a:srgbClr val="FFFFFF"/>
                </a:solidFill>
                <a:latin typeface="Canva Sans Bold"/>
                <a:ea typeface="Canva Sans Bold"/>
                <a:cs typeface="Canva Sans Bold"/>
                <a:sym typeface="Canva Sans Bold"/>
              </a:rPr>
              <a:t> Index that ensures no two documents have the same value for the indexed field.</a:t>
            </a:r>
          </a:p>
          <a:p>
            <a:pPr algn="l">
              <a:lnSpc>
                <a:spcPts val="3080"/>
              </a:lnSpc>
            </a:pPr>
          </a:p>
          <a:p>
            <a:pPr algn="l" marL="906785" indent="-453392" lvl="1">
              <a:lnSpc>
                <a:spcPts val="5880"/>
              </a:lnSpc>
              <a:buFont typeface="Arial"/>
              <a:buChar char="•"/>
            </a:pPr>
            <a:r>
              <a:rPr lang="en-US" b="true" sz="4200">
                <a:solidFill>
                  <a:srgbClr val="38B6FF"/>
                </a:solidFill>
                <a:latin typeface="Canva Sans Bold"/>
                <a:ea typeface="Canva Sans Bold"/>
                <a:cs typeface="Canva Sans Bold"/>
                <a:sym typeface="Canva Sans Bold"/>
              </a:rPr>
              <a:t>TTL Index</a:t>
            </a:r>
            <a:r>
              <a:rPr lang="en-US" b="true" sz="4200">
                <a:solidFill>
                  <a:srgbClr val="FFFFFF"/>
                </a:solidFill>
                <a:latin typeface="Canva Sans Bold"/>
                <a:ea typeface="Canva Sans Bold"/>
                <a:cs typeface="Canva Sans Bold"/>
                <a:sym typeface="Canva Sans Bold"/>
              </a:rPr>
              <a:t>: TTL (Time to Live) indexes that are used to automatically remove documents after a certain period.</a:t>
            </a:r>
          </a:p>
        </p:txBody>
      </p:sp>
    </p:spTree>
  </p:cSld>
  <p:clrMapOvr>
    <a:masterClrMapping/>
  </p:clrMapOvr>
</p:sld>
</file>

<file path=ppt/slides/slide1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7" id="7"/>
          <p:cNvSpPr txBox="true"/>
          <p:nvPr/>
        </p:nvSpPr>
        <p:spPr>
          <a:xfrm rot="0">
            <a:off x="1028700" y="1418590"/>
            <a:ext cx="17259300" cy="7420610"/>
          </a:xfrm>
          <a:prstGeom prst="rect">
            <a:avLst/>
          </a:prstGeom>
        </p:spPr>
        <p:txBody>
          <a:bodyPr anchor="t" rtlCol="false" tIns="0" lIns="0" bIns="0" rIns="0">
            <a:spAutoFit/>
          </a:bodyPr>
          <a:lstStyle/>
          <a:p>
            <a:pPr algn="l">
              <a:lnSpc>
                <a:spcPts val="7279"/>
              </a:lnSpc>
              <a:spcBef>
                <a:spcPct val="0"/>
              </a:spcBef>
            </a:pPr>
            <a:r>
              <a:rPr lang="en-US" b="true" sz="5199">
                <a:solidFill>
                  <a:srgbClr val="FFFFFF"/>
                </a:solidFill>
                <a:latin typeface="Canva Sans Bold"/>
                <a:ea typeface="Canva Sans Bold"/>
                <a:cs typeface="Canva Sans Bold"/>
                <a:sym typeface="Canva Sans Bold"/>
              </a:rPr>
              <a:t>Performance Considerations:</a:t>
            </a:r>
          </a:p>
          <a:p>
            <a:pPr algn="l">
              <a:lnSpc>
                <a:spcPts val="7279"/>
              </a:lnSpc>
              <a:spcBef>
                <a:spcPct val="0"/>
              </a:spcBef>
            </a:pPr>
          </a:p>
          <a:p>
            <a:pPr algn="l" marL="971553" indent="-485777" lvl="1">
              <a:lnSpc>
                <a:spcPts val="6300"/>
              </a:lnSpc>
              <a:buFont typeface="Arial"/>
              <a:buChar char="•"/>
            </a:pPr>
            <a:r>
              <a:rPr lang="en-US" b="true" sz="4500">
                <a:solidFill>
                  <a:srgbClr val="38B6FF"/>
                </a:solidFill>
                <a:latin typeface="Canva Sans Bold"/>
                <a:ea typeface="Canva Sans Bold"/>
                <a:cs typeface="Canva Sans Bold"/>
                <a:sym typeface="Canva Sans Bold"/>
              </a:rPr>
              <a:t>Impact on Write Operations</a:t>
            </a:r>
            <a:r>
              <a:rPr lang="en-US" b="true" sz="4500">
                <a:solidFill>
                  <a:srgbClr val="FFFFFF"/>
                </a:solidFill>
                <a:latin typeface="Canva Sans Bold"/>
                <a:ea typeface="Canva Sans Bold"/>
                <a:cs typeface="Canva Sans Bold"/>
                <a:sym typeface="Canva Sans Bold"/>
              </a:rPr>
              <a:t>: While indexes speed up reads, they can slow down insertions, updates, and deletions because the indexes need to be maintained.</a:t>
            </a:r>
          </a:p>
          <a:p>
            <a:pPr algn="l">
              <a:lnSpc>
                <a:spcPts val="6300"/>
              </a:lnSpc>
            </a:pPr>
          </a:p>
          <a:p>
            <a:pPr algn="l" marL="971553" indent="-485777" lvl="1">
              <a:lnSpc>
                <a:spcPts val="6300"/>
              </a:lnSpc>
              <a:buFont typeface="Arial"/>
              <a:buChar char="•"/>
            </a:pPr>
            <a:r>
              <a:rPr lang="en-US" b="true" sz="4500">
                <a:solidFill>
                  <a:srgbClr val="38B6FF"/>
                </a:solidFill>
                <a:latin typeface="Canva Sans Bold"/>
                <a:ea typeface="Canva Sans Bold"/>
                <a:cs typeface="Canva Sans Bold"/>
                <a:sym typeface="Canva Sans Bold"/>
              </a:rPr>
              <a:t>Indexing Large Collections</a:t>
            </a:r>
            <a:r>
              <a:rPr lang="en-US" b="true" sz="4500">
                <a:solidFill>
                  <a:srgbClr val="FFFFFF"/>
                </a:solidFill>
                <a:latin typeface="Canva Sans Bold"/>
                <a:ea typeface="Canva Sans Bold"/>
                <a:cs typeface="Canva Sans Bold"/>
                <a:sym typeface="Canva Sans Bold"/>
              </a:rPr>
              <a:t>: Learn about the considerations when indexing large collections, such as index size and the impact on RAM.</a:t>
            </a:r>
          </a:p>
        </p:txBody>
      </p:sp>
    </p:spTree>
  </p:cSld>
  <p:clrMapOvr>
    <a:masterClrMapping/>
  </p:clrMapOvr>
</p:sld>
</file>

<file path=ppt/slides/slide1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7" id="7"/>
          <p:cNvSpPr txBox="true"/>
          <p:nvPr/>
        </p:nvSpPr>
        <p:spPr>
          <a:xfrm rot="0">
            <a:off x="5756940" y="4274503"/>
            <a:ext cx="6774121"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Transaction</a:t>
            </a:r>
          </a:p>
        </p:txBody>
      </p:sp>
    </p:spTree>
  </p:cSld>
  <p:clrMapOvr>
    <a:masterClrMapping/>
  </p:clrMapOvr>
</p:sld>
</file>

<file path=ppt/slides/slide157.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028700" y="1840738"/>
            <a:ext cx="15494606" cy="6386449"/>
          </a:xfrm>
          <a:prstGeom prst="rect">
            <a:avLst/>
          </a:prstGeom>
        </p:spPr>
        <p:txBody>
          <a:bodyPr anchor="t" rtlCol="false" tIns="0" lIns="0" bIns="0" rIns="0">
            <a:spAutoFit/>
          </a:bodyPr>
          <a:lstStyle/>
          <a:p>
            <a:pPr algn="ctr">
              <a:lnSpc>
                <a:spcPts val="8527"/>
              </a:lnSpc>
            </a:pPr>
            <a:r>
              <a:rPr lang="en-US" b="true" sz="5199">
                <a:solidFill>
                  <a:srgbClr val="FFFFFF"/>
                </a:solidFill>
                <a:latin typeface="Canva Sans Bold"/>
                <a:ea typeface="Canva Sans Bold"/>
                <a:cs typeface="Canva Sans Bold"/>
                <a:sym typeface="Canva Sans Bold"/>
              </a:rPr>
              <a:t>A transaction in MongoDB is a sequence of operations that are executed as a single unit, ensuring that all operations either complete successfully or are fully rolled back, maintaining ACID properties across multiple documents and collections.</a:t>
            </a:r>
          </a:p>
        </p:txBody>
      </p:sp>
    </p:spTree>
  </p:cSld>
  <p:clrMapOvr>
    <a:masterClrMapping/>
  </p:clrMapOvr>
</p:sld>
</file>

<file path=ppt/slides/slide15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3674246" y="6873880"/>
            <a:ext cx="2567154" cy="1811011"/>
          </a:xfrm>
          <a:custGeom>
            <a:avLst/>
            <a:gdLst/>
            <a:ahLst/>
            <a:cxnLst/>
            <a:rect r="r" b="b" t="t" l="l"/>
            <a:pathLst>
              <a:path h="1811011" w="2567154">
                <a:moveTo>
                  <a:pt x="0" y="0"/>
                </a:moveTo>
                <a:lnTo>
                  <a:pt x="2567154" y="0"/>
                </a:lnTo>
                <a:lnTo>
                  <a:pt x="2567154" y="1811010"/>
                </a:lnTo>
                <a:lnTo>
                  <a:pt x="0" y="1811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13479" y="1180999"/>
            <a:ext cx="13231754" cy="4400043"/>
          </a:xfrm>
          <a:prstGeom prst="rect">
            <a:avLst/>
          </a:prstGeom>
        </p:spPr>
        <p:txBody>
          <a:bodyPr anchor="t" rtlCol="false" tIns="0" lIns="0" bIns="0" rIns="0">
            <a:spAutoFit/>
          </a:bodyPr>
          <a:lstStyle/>
          <a:p>
            <a:pPr algn="l">
              <a:lnSpc>
                <a:spcPts val="5839"/>
              </a:lnSpc>
              <a:spcBef>
                <a:spcPct val="0"/>
              </a:spcBef>
            </a:pPr>
            <a:r>
              <a:rPr lang="en-US" b="true" sz="4171">
                <a:solidFill>
                  <a:srgbClr val="FFFFFF"/>
                </a:solidFill>
                <a:latin typeface="Canva Sans Bold"/>
                <a:ea typeface="Canva Sans Bold"/>
                <a:cs typeface="Canva Sans Bold"/>
                <a:sym typeface="Canva Sans Bold"/>
              </a:rPr>
              <a:t>Example of a Multi-Document Transaction:</a:t>
            </a:r>
          </a:p>
          <a:p>
            <a:pPr algn="l">
              <a:lnSpc>
                <a:spcPts val="5839"/>
              </a:lnSpc>
              <a:spcBef>
                <a:spcPct val="0"/>
              </a:spcBef>
            </a:pPr>
          </a:p>
          <a:p>
            <a:pPr algn="l">
              <a:lnSpc>
                <a:spcPts val="5839"/>
              </a:lnSpc>
              <a:spcBef>
                <a:spcPct val="0"/>
              </a:spcBef>
            </a:pPr>
          </a:p>
          <a:p>
            <a:pPr algn="l">
              <a:lnSpc>
                <a:spcPts val="5839"/>
              </a:lnSpc>
              <a:spcBef>
                <a:spcPct val="0"/>
              </a:spcBef>
            </a:pPr>
            <a:r>
              <a:rPr lang="en-US" b="true" sz="4171">
                <a:solidFill>
                  <a:srgbClr val="FFFFFF"/>
                </a:solidFill>
                <a:latin typeface="Canva Sans Bold"/>
                <a:ea typeface="Canva Sans Bold"/>
                <a:cs typeface="Canva Sans Bold"/>
                <a:sym typeface="Canva Sans Bold"/>
              </a:rPr>
              <a:t>You want to transfer money from one account to another, which requires updating two documents within a single transaction.</a:t>
            </a:r>
          </a:p>
        </p:txBody>
      </p:sp>
      <p:sp>
        <p:nvSpPr>
          <p:cNvPr name="Freeform 4" id="4"/>
          <p:cNvSpPr/>
          <p:nvPr/>
        </p:nvSpPr>
        <p:spPr>
          <a:xfrm flipH="false" flipV="false" rot="0">
            <a:off x="11966770" y="6589812"/>
            <a:ext cx="2567154" cy="1811011"/>
          </a:xfrm>
          <a:custGeom>
            <a:avLst/>
            <a:gdLst/>
            <a:ahLst/>
            <a:cxnLst/>
            <a:rect r="r" b="b" t="t" l="l"/>
            <a:pathLst>
              <a:path h="1811011" w="2567154">
                <a:moveTo>
                  <a:pt x="0" y="0"/>
                </a:moveTo>
                <a:lnTo>
                  <a:pt x="2567154" y="0"/>
                </a:lnTo>
                <a:lnTo>
                  <a:pt x="2567154" y="1811011"/>
                </a:lnTo>
                <a:lnTo>
                  <a:pt x="0" y="18110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2211229" y="8589640"/>
            <a:ext cx="2078236"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+1000</a:t>
            </a:r>
          </a:p>
        </p:txBody>
      </p:sp>
      <p:sp>
        <p:nvSpPr>
          <p:cNvPr name="TextBox 6" id="6"/>
          <p:cNvSpPr txBox="true"/>
          <p:nvPr/>
        </p:nvSpPr>
        <p:spPr>
          <a:xfrm rot="0">
            <a:off x="4619441" y="8767127"/>
            <a:ext cx="1984712"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-1000</a:t>
            </a:r>
          </a:p>
        </p:txBody>
      </p:sp>
    </p:spTree>
  </p:cSld>
  <p:clrMapOvr>
    <a:masterClrMapping/>
  </p:clrMapOvr>
</p:sld>
</file>

<file path=ppt/slides/slide1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7" id="7"/>
          <p:cNvSpPr txBox="true"/>
          <p:nvPr/>
        </p:nvSpPr>
        <p:spPr>
          <a:xfrm rot="0">
            <a:off x="5590669" y="4274503"/>
            <a:ext cx="7106662"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Replications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3350184" y="4008357"/>
            <a:ext cx="10468940" cy="2041687"/>
          </a:xfrm>
          <a:prstGeom prst="rect">
            <a:avLst/>
          </a:prstGeom>
        </p:spPr>
        <p:txBody>
          <a:bodyPr anchor="t" rtlCol="false" tIns="0" lIns="0" bIns="0" rIns="0">
            <a:spAutoFit/>
          </a:bodyPr>
          <a:lstStyle/>
          <a:p>
            <a:pPr algn="ctr">
              <a:lnSpc>
                <a:spcPts val="16739"/>
              </a:lnSpc>
            </a:pPr>
            <a:r>
              <a:rPr lang="en-US" sz="11956" b="true">
                <a:solidFill>
                  <a:srgbClr val="FFFFFF"/>
                </a:solidFill>
                <a:latin typeface="Canva Sans Bold"/>
                <a:ea typeface="Canva Sans Bold"/>
                <a:cs typeface="Canva Sans Bold"/>
                <a:sym typeface="Canva Sans Bold"/>
              </a:rPr>
              <a:t>SQL vs NoSQL</a:t>
            </a:r>
          </a:p>
        </p:txBody>
      </p:sp>
    </p:spTree>
  </p:cSld>
  <p:clrMapOvr>
    <a:masterClrMapping/>
  </p:clrMapOvr>
</p:sld>
</file>

<file path=ppt/slides/slide160.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650667" y="1749305"/>
            <a:ext cx="14986667" cy="5831205"/>
          </a:xfrm>
          <a:prstGeom prst="rect">
            <a:avLst/>
          </a:prstGeom>
        </p:spPr>
        <p:txBody>
          <a:bodyPr anchor="t" rtlCol="false" tIns="0" lIns="0" bIns="0" rIns="0">
            <a:spAutoFit/>
          </a:bodyPr>
          <a:lstStyle/>
          <a:p>
            <a:pPr algn="ctr">
              <a:lnSpc>
                <a:spcPts val="7799"/>
              </a:lnSpc>
            </a:pPr>
            <a:r>
              <a:rPr lang="en-US" b="true" sz="5199">
                <a:solidFill>
                  <a:srgbClr val="FFFFFF"/>
                </a:solidFill>
                <a:latin typeface="Canva Sans Bold"/>
                <a:ea typeface="Canva Sans Bold"/>
                <a:cs typeface="Canva Sans Bold"/>
                <a:sym typeface="Canva Sans Bold"/>
              </a:rPr>
              <a:t>Replication is a group of MongoDB servers that maintain identical copies of data to ensure high availability, redundancy, and data durability, with one primary node handling writes and multiple secondary nodes replicating the data.</a:t>
            </a:r>
          </a:p>
        </p:txBody>
      </p:sp>
    </p:spTree>
  </p:cSld>
  <p:clrMapOvr>
    <a:masterClrMapping/>
  </p:clrMapOvr>
</p:sld>
</file>

<file path=ppt/slides/slide1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7" id="7"/>
          <p:cNvSpPr txBox="true"/>
          <p:nvPr/>
        </p:nvSpPr>
        <p:spPr>
          <a:xfrm rot="0">
            <a:off x="6596449" y="4274503"/>
            <a:ext cx="5095101"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Sharding</a:t>
            </a:r>
          </a:p>
        </p:txBody>
      </p:sp>
    </p:spTree>
  </p:cSld>
  <p:clrMapOvr>
    <a:masterClrMapping/>
  </p:clrMapOvr>
</p:sld>
</file>

<file path=ppt/slides/slide162.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803430" y="2342515"/>
            <a:ext cx="14681139" cy="4582795"/>
          </a:xfrm>
          <a:prstGeom prst="rect">
            <a:avLst/>
          </a:prstGeom>
        </p:spPr>
        <p:txBody>
          <a:bodyPr anchor="t" rtlCol="false" tIns="0" lIns="0" bIns="0" rIns="0">
            <a:spAutoFit/>
          </a:bodyPr>
          <a:lstStyle/>
          <a:p>
            <a:pPr algn="ctr">
              <a:lnSpc>
                <a:spcPts val="7279"/>
              </a:lnSpc>
              <a:spcBef>
                <a:spcPct val="0"/>
              </a:spcBef>
            </a:pPr>
            <a:r>
              <a:rPr lang="en-US" b="true" sz="5199">
                <a:solidFill>
                  <a:srgbClr val="FFFFFF"/>
                </a:solidFill>
                <a:latin typeface="Canva Sans Bold"/>
                <a:ea typeface="Canva Sans Bold"/>
                <a:cs typeface="Canva Sans Bold"/>
                <a:sym typeface="Canva Sans Bold"/>
              </a:rPr>
              <a:t>Sharding  is a method of distributing data across multiple servers (shards) to enable horizontal scaling, allowing the database to handle large datasets and high-throughput operations efficiently.</a:t>
            </a:r>
          </a:p>
        </p:txBody>
      </p:sp>
    </p:spTree>
  </p:cSld>
  <p:clrMapOvr>
    <a:masterClrMapping/>
  </p:clrMapOvr>
</p:sld>
</file>

<file path=ppt/slides/slide16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3414772" y="4274503"/>
            <a:ext cx="11458456" cy="1566544"/>
          </a:xfrm>
          <a:prstGeom prst="rect">
            <a:avLst/>
          </a:prstGeom>
        </p:spPr>
        <p:txBody>
          <a:bodyPr anchor="t" rtlCol="false" tIns="0" lIns="0" bIns="0" rIns="0">
            <a:spAutoFit/>
          </a:bodyPr>
          <a:lstStyle/>
          <a:p>
            <a:pPr algn="ctr">
              <a:lnSpc>
                <a:spcPts val="12880"/>
              </a:lnSpc>
            </a:pPr>
            <a:r>
              <a:rPr lang="en-US" sz="9200" b="true">
                <a:solidFill>
                  <a:srgbClr val="38B6FF"/>
                </a:solidFill>
                <a:latin typeface="Canva Sans Bold"/>
                <a:ea typeface="Canva Sans Bold"/>
                <a:cs typeface="Canva Sans Bold"/>
                <a:sym typeface="Canva Sans Bold"/>
              </a:rPr>
              <a:t>Interview Questions</a:t>
            </a:r>
          </a:p>
        </p:txBody>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Tree>
  </p:cSld>
  <p:clrMapOvr>
    <a:masterClrMapping/>
  </p:clrMapOvr>
</p:sld>
</file>

<file path=ppt/slides/slide16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217836" y="2223102"/>
            <a:ext cx="15852327" cy="7003009"/>
          </a:xfrm>
          <a:prstGeom prst="rect">
            <a:avLst/>
          </a:prstGeom>
        </p:spPr>
        <p:txBody>
          <a:bodyPr anchor="t" rtlCol="false" tIns="0" lIns="0" bIns="0" rIns="0">
            <a:spAutoFit/>
          </a:bodyPr>
          <a:lstStyle/>
          <a:p>
            <a:pPr algn="l">
              <a:lnSpc>
                <a:spcPts val="6182"/>
              </a:lnSpc>
              <a:spcBef>
                <a:spcPct val="0"/>
              </a:spcBef>
            </a:pPr>
            <a:r>
              <a:rPr lang="en-US" b="true" sz="4416">
                <a:solidFill>
                  <a:srgbClr val="38B6FF"/>
                </a:solidFill>
                <a:latin typeface="Canva Sans Bold"/>
                <a:ea typeface="Canva Sans Bold"/>
                <a:cs typeface="Canva Sans Bold"/>
                <a:sym typeface="Canva Sans Bold"/>
              </a:rPr>
              <a:t>What is MongoDB, and how is it different from a relational database?</a:t>
            </a:r>
          </a:p>
          <a:p>
            <a:pPr algn="l">
              <a:lnSpc>
                <a:spcPts val="6182"/>
              </a:lnSpc>
              <a:spcBef>
                <a:spcPct val="0"/>
              </a:spcBef>
            </a:pPr>
          </a:p>
          <a:p>
            <a:pPr algn="l">
              <a:lnSpc>
                <a:spcPts val="6182"/>
              </a:lnSpc>
              <a:spcBef>
                <a:spcPct val="0"/>
              </a:spcBef>
            </a:pPr>
            <a:r>
              <a:rPr lang="en-US" b="true" sz="4416">
                <a:solidFill>
                  <a:srgbClr val="FFFFFF"/>
                </a:solidFill>
                <a:latin typeface="Canva Sans Bold"/>
                <a:ea typeface="Canva Sans Bold"/>
                <a:cs typeface="Canva Sans Bold"/>
                <a:sym typeface="Canva Sans Bold"/>
              </a:rPr>
              <a:t>Answer: MongoDB is a NoSQL database that stores data in flexible, JSON-like documents, allowing for schema-less data storage. Unlike relational databases, which use tables and rows, MongoDB uses collections and documents. This allows for more flexible and scalable data models.</a:t>
            </a:r>
          </a:p>
        </p:txBody>
      </p:sp>
    </p:spTree>
  </p:cSld>
  <p:clrMapOvr>
    <a:masterClrMapping/>
  </p:clrMapOvr>
</p:sld>
</file>

<file path=ppt/slides/slide16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689100" y="2136775"/>
            <a:ext cx="14909800" cy="631825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Explain the structure of a MongoDB document. What are its key components?</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A MongoDB document is a BSON (Binary JSON) object that consists of field-value pairs. The key components include fields (which are similar to columns in relational databases) and values (which can be of various data types, such as strings, numbers, arrays, or even nested documents).</a:t>
            </a:r>
          </a:p>
        </p:txBody>
      </p:sp>
    </p:spTree>
  </p:cSld>
  <p:clrMapOvr>
    <a:masterClrMapping/>
  </p:clrMapOvr>
</p:sld>
</file>

<file path=ppt/slides/slide16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519767" y="1946275"/>
            <a:ext cx="15248467" cy="631825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What are the advantages of using MongoDB over traditional RDBMS systems?</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Advantages include:</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Flexibility in schema design.</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Horizontal scalability via sharding.</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High availability through replica sets.</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Easier to manage unstructured or semi-structured data.</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Rich querying and aggregation capabilities.</a:t>
            </a:r>
          </a:p>
        </p:txBody>
      </p:sp>
    </p:spTree>
  </p:cSld>
  <p:clrMapOvr>
    <a:masterClrMapping/>
  </p:clrMapOvr>
</p:sld>
</file>

<file path=ppt/slides/slide16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430867" y="2157307"/>
            <a:ext cx="15142633" cy="561340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How does MongoDB store data? Explain the concept of collections and documents.</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MongoDB stores data in BSON format within documents. These documents are grouped into collections, which are analogous to tables in relational databases. Each document within a collection can have a different structure, allowing for flexible data modeling.</a:t>
            </a:r>
          </a:p>
        </p:txBody>
      </p:sp>
    </p:spTree>
  </p:cSld>
  <p:clrMapOvr>
    <a:masterClrMapping/>
  </p:clrMapOvr>
</p:sld>
</file>

<file path=ppt/slides/slide16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367367" y="2298700"/>
            <a:ext cx="15248467" cy="561340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What is a replica set in MongoDB? How does it help in ensuring high availability?</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A replica set in MongoDB is a group of mongod instances that maintain the same data set. One node acts as the primary node, and others are secondary nodes. The replica set ensures high availability by automatically failing over to a secondary node if the primary node goes down.</a:t>
            </a:r>
          </a:p>
        </p:txBody>
      </p:sp>
    </p:spTree>
  </p:cSld>
  <p:clrMapOvr>
    <a:masterClrMapping/>
  </p:clrMapOvr>
</p:sld>
</file>

<file path=ppt/slides/slide16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430867" y="3003550"/>
            <a:ext cx="15057967" cy="420370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What is a sharded cluster in MongoDB, and why is it used?</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A sharded cluster in MongoDB is a method for distributing data across multiple servers. Sharding is used to handle large datasets and high-throughput operations by distributing data and load across multiple machines.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921120" y="1812741"/>
            <a:ext cx="16338180" cy="7596504"/>
          </a:xfrm>
          <a:prstGeom prst="rect">
            <a:avLst/>
          </a:prstGeom>
        </p:spPr>
        <p:txBody>
          <a:bodyPr anchor="t" rtlCol="false" tIns="0" lIns="0" bIns="0" rIns="0">
            <a:spAutoFit/>
          </a:bodyPr>
          <a:lstStyle/>
          <a:p>
            <a:pPr algn="l">
              <a:lnSpc>
                <a:spcPts val="6020"/>
              </a:lnSpc>
            </a:pPr>
            <a:r>
              <a:rPr lang="en-US" sz="4300" b="true">
                <a:solidFill>
                  <a:srgbClr val="38B6FF"/>
                </a:solidFill>
                <a:latin typeface="Canva Sans Bold"/>
                <a:ea typeface="Canva Sans Bold"/>
                <a:cs typeface="Canva Sans Bold"/>
                <a:sym typeface="Canva Sans Bold"/>
              </a:rPr>
              <a:t>Scalability</a:t>
            </a:r>
          </a:p>
          <a:p>
            <a:pPr algn="l">
              <a:lnSpc>
                <a:spcPts val="6020"/>
              </a:lnSpc>
            </a:pPr>
          </a:p>
          <a:p>
            <a:pPr algn="l" marL="928374" indent="-464187" lvl="1">
              <a:lnSpc>
                <a:spcPts val="6020"/>
              </a:lnSpc>
              <a:buFont typeface="Arial"/>
              <a:buChar char="•"/>
            </a:pPr>
            <a:r>
              <a:rPr lang="en-US" b="true" sz="4300">
                <a:solidFill>
                  <a:srgbClr val="E6DE22"/>
                </a:solidFill>
                <a:latin typeface="Canva Sans Bold"/>
                <a:ea typeface="Canva Sans Bold"/>
                <a:cs typeface="Canva Sans Bold"/>
                <a:sym typeface="Canva Sans Bold"/>
              </a:rPr>
              <a:t>No</a:t>
            </a:r>
            <a:r>
              <a:rPr lang="en-US" b="true" sz="4300">
                <a:solidFill>
                  <a:srgbClr val="E6DE22"/>
                </a:solidFill>
                <a:latin typeface="Canva Sans Bold"/>
                <a:ea typeface="Canva Sans Bold"/>
                <a:cs typeface="Canva Sans Bold"/>
                <a:sym typeface="Canva Sans Bold"/>
              </a:rPr>
              <a:t>SQL</a:t>
            </a:r>
            <a:r>
              <a:rPr lang="en-US" b="true" sz="4300">
                <a:solidFill>
                  <a:srgbClr val="FFFFFF"/>
                </a:solidFill>
                <a:latin typeface="Canva Sans Bold"/>
                <a:ea typeface="Canva Sans Bold"/>
                <a:cs typeface="Canva Sans Bold"/>
                <a:sym typeface="Canva Sans Bold"/>
              </a:rPr>
              <a:t>: Designed to scale horizontally by adding more servers, distributing the load across multiple nodes.</a:t>
            </a:r>
          </a:p>
          <a:p>
            <a:pPr algn="l">
              <a:lnSpc>
                <a:spcPts val="6020"/>
              </a:lnSpc>
            </a:pPr>
          </a:p>
          <a:p>
            <a:pPr algn="l" marL="928374" indent="-464187" lvl="1">
              <a:lnSpc>
                <a:spcPts val="6020"/>
              </a:lnSpc>
              <a:buFont typeface="Arial"/>
              <a:buChar char="•"/>
            </a:pPr>
            <a:r>
              <a:rPr lang="en-US" b="true" sz="4300">
                <a:solidFill>
                  <a:srgbClr val="E6DE22"/>
                </a:solidFill>
                <a:latin typeface="Canva Sans Bold"/>
                <a:ea typeface="Canva Sans Bold"/>
                <a:cs typeface="Canva Sans Bold"/>
                <a:sym typeface="Canva Sans Bold"/>
              </a:rPr>
              <a:t>SQL</a:t>
            </a:r>
            <a:r>
              <a:rPr lang="en-US" b="true" sz="4300">
                <a:solidFill>
                  <a:srgbClr val="FFFFFF"/>
                </a:solidFill>
                <a:latin typeface="Canva Sans Bold"/>
                <a:ea typeface="Canva Sans Bold"/>
                <a:cs typeface="Canva Sans Bold"/>
                <a:sym typeface="Canva Sans Bold"/>
              </a:rPr>
              <a:t>: Typically scales vertically by adding more resources to a single server, which has limits and can be costly. Horizontal scaling (sharding) is more complex and less efficient.</a:t>
            </a:r>
          </a:p>
          <a:p>
            <a:pPr algn="l">
              <a:lnSpc>
                <a:spcPts val="6020"/>
              </a:lnSpc>
            </a:pPr>
          </a:p>
        </p:txBody>
      </p:sp>
    </p:spTree>
  </p:cSld>
  <p:clrMapOvr>
    <a:masterClrMapping/>
  </p:clrMapOvr>
</p:sld>
</file>

<file path=ppt/slides/slide17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403350" y="2298700"/>
            <a:ext cx="15855950" cy="561340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Explain the differences between a find() query and an aggregate() query in MongoDB.</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The find() query is used to retrieve documents from a collection based on certain criteria. The aggregate() query, on the other hand, is used for more complex data processing, allowing for data transformation and computation through an aggregation pipeline.</a:t>
            </a:r>
          </a:p>
        </p:txBody>
      </p:sp>
    </p:spTree>
  </p:cSld>
  <p:clrMapOvr>
    <a:masterClrMapping/>
  </p:clrMapOvr>
</p:sld>
</file>

<file path=ppt/slides/slide17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028700" y="952500"/>
            <a:ext cx="17259300" cy="8432801"/>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How does MongoDB handle indexing, and what are the types of indexes available?</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MongoDB supports various types of indexes to improve query performance, including:</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Single field index</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Compound index (multiple fields)</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Multikey index (for arrays)</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Text index (for searching text)</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Geospatial index (for querying geographical data)</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TTL index (for automatic deletion of documents after a certain period)</a:t>
            </a:r>
          </a:p>
        </p:txBody>
      </p:sp>
    </p:spTree>
  </p:cSld>
  <p:clrMapOvr>
    <a:masterClrMapping/>
  </p:clrMapOvr>
</p:sld>
</file>

<file path=ppt/slides/slide17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646767" y="2298700"/>
            <a:ext cx="14994467" cy="561340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What is the role of the _id field in MongoDB? Can it be modified or removed?</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The _id field is a unique identifier for each document in a MongoDB collection. It is mandatory and cannot be removed. However, it can be modified if necessary, though this is not recommended as it may lead to data inconsistency.</a:t>
            </a:r>
          </a:p>
        </p:txBody>
      </p:sp>
    </p:spTree>
  </p:cSld>
  <p:clrMapOvr>
    <a:masterClrMapping/>
  </p:clrMapOvr>
</p:sld>
</file>

<file path=ppt/slides/slide17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515533" y="2651125"/>
            <a:ext cx="14994467" cy="490855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What is the difference between insert() and insertMany() operations in MongoDB?</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insert() is used to insert a single document into a collection, while insertMany() allows for the insertion of multiple documents in a single operation. insertMany() is more efficient for bulk inserts.</a:t>
            </a:r>
          </a:p>
        </p:txBody>
      </p:sp>
    </p:spTree>
  </p:cSld>
  <p:clrMapOvr>
    <a:masterClrMapping/>
  </p:clrMapOvr>
</p:sld>
</file>

<file path=ppt/slides/slide17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028700" y="952500"/>
            <a:ext cx="17259300" cy="8432801"/>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Explain how MongoDB's aggregation framework works. What are some common stages used in an aggregation pipeline?</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The aggregation framework in MongoDB allows for processing data in a pipeline, where each stage transforms the data. Common stages include:</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$match: Filters documents based on a condition.</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$group: Groups documents by a specified key and performs aggregation operations.</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$sort: Sorts documents.</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$project: Reshapes the documents by including/excluding fields.</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$lookup: Performs a left join with another collection.</a:t>
            </a:r>
          </a:p>
        </p:txBody>
      </p:sp>
    </p:spTree>
  </p:cSld>
  <p:clrMapOvr>
    <a:masterClrMapping/>
  </p:clrMapOvr>
</p:sld>
</file>

<file path=ppt/slides/slide17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509183" y="2053167"/>
            <a:ext cx="15269633" cy="561340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How does MongoDB handle transactions, and what is the significance of multi-document transactions?</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MongoDB supports multi-document transactions, which allow for ACID-compliant operations across multiple documents or collections. This ensures that either all operations within a transaction are applied, or none are, providing consistency and reliability in complex operations.</a:t>
            </a:r>
          </a:p>
        </p:txBody>
      </p:sp>
    </p:spTree>
  </p:cSld>
  <p:clrMapOvr>
    <a:masterClrMapping/>
  </p:clrMapOvr>
</p:sld>
</file>

<file path=ppt/slides/slide17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759148" y="1472194"/>
            <a:ext cx="15065763" cy="7536920"/>
          </a:xfrm>
          <a:prstGeom prst="rect">
            <a:avLst/>
          </a:prstGeom>
        </p:spPr>
        <p:txBody>
          <a:bodyPr anchor="t" rtlCol="false" tIns="0" lIns="0" bIns="0" rIns="0">
            <a:spAutoFit/>
          </a:bodyPr>
          <a:lstStyle/>
          <a:p>
            <a:pPr algn="l">
              <a:lnSpc>
                <a:spcPts val="4579"/>
              </a:lnSpc>
              <a:spcBef>
                <a:spcPct val="0"/>
              </a:spcBef>
            </a:pPr>
            <a:r>
              <a:rPr lang="en-US" b="true" sz="3270">
                <a:solidFill>
                  <a:srgbClr val="38B6FF"/>
                </a:solidFill>
                <a:latin typeface="Canva Sans Bold"/>
                <a:ea typeface="Canva Sans Bold"/>
                <a:cs typeface="Canva Sans Bold"/>
                <a:sym typeface="Canva Sans Bold"/>
              </a:rPr>
              <a:t>What are the pros and cons of embedding documents versus using references in MongoDB?</a:t>
            </a:r>
          </a:p>
          <a:p>
            <a:pPr algn="l">
              <a:lnSpc>
                <a:spcPts val="4579"/>
              </a:lnSpc>
              <a:spcBef>
                <a:spcPct val="0"/>
              </a:spcBef>
            </a:pPr>
          </a:p>
          <a:p>
            <a:pPr algn="l">
              <a:lnSpc>
                <a:spcPts val="4579"/>
              </a:lnSpc>
              <a:spcBef>
                <a:spcPct val="0"/>
              </a:spcBef>
            </a:pPr>
            <a:r>
              <a:rPr lang="en-US" b="true" sz="3270">
                <a:solidFill>
                  <a:srgbClr val="FFFFFF"/>
                </a:solidFill>
                <a:latin typeface="Canva Sans Bold"/>
                <a:ea typeface="Canva Sans Bold"/>
                <a:cs typeface="Canva Sans Bold"/>
                <a:sym typeface="Canva Sans Bold"/>
              </a:rPr>
              <a:t>Embedding (Pros):</a:t>
            </a:r>
          </a:p>
          <a:p>
            <a:pPr algn="l" marL="706182" indent="-353091" lvl="1">
              <a:lnSpc>
                <a:spcPts val="4579"/>
              </a:lnSpc>
              <a:buFont typeface="Arial"/>
              <a:buChar char="•"/>
            </a:pPr>
            <a:r>
              <a:rPr lang="en-US" b="true" sz="3270">
                <a:solidFill>
                  <a:srgbClr val="FFFFFF"/>
                </a:solidFill>
                <a:latin typeface="Canva Sans Bold"/>
                <a:ea typeface="Canva Sans Bold"/>
                <a:cs typeface="Canva Sans Bold"/>
                <a:sym typeface="Canva Sans Bold"/>
              </a:rPr>
              <a:t>Better performance for read operations.</a:t>
            </a:r>
          </a:p>
          <a:p>
            <a:pPr algn="l" marL="706182" indent="-353091" lvl="1">
              <a:lnSpc>
                <a:spcPts val="4579"/>
              </a:lnSpc>
              <a:buFont typeface="Arial"/>
              <a:buChar char="•"/>
            </a:pPr>
            <a:r>
              <a:rPr lang="en-US" b="true" sz="3270">
                <a:solidFill>
                  <a:srgbClr val="FFFFFF"/>
                </a:solidFill>
                <a:latin typeface="Canva Sans Bold"/>
                <a:ea typeface="Canva Sans Bold"/>
                <a:cs typeface="Canva Sans Bold"/>
                <a:sym typeface="Canva Sans Bold"/>
              </a:rPr>
              <a:t>Simpler queries.</a:t>
            </a:r>
          </a:p>
          <a:p>
            <a:pPr algn="l">
              <a:lnSpc>
                <a:spcPts val="4579"/>
              </a:lnSpc>
              <a:spcBef>
                <a:spcPct val="0"/>
              </a:spcBef>
            </a:pPr>
            <a:r>
              <a:rPr lang="en-US" b="true" sz="3270">
                <a:solidFill>
                  <a:srgbClr val="FFFFFF"/>
                </a:solidFill>
                <a:latin typeface="Canva Sans Bold"/>
                <a:ea typeface="Canva Sans Bold"/>
                <a:cs typeface="Canva Sans Bold"/>
                <a:sym typeface="Canva Sans Bold"/>
              </a:rPr>
              <a:t>Embedding (Cons):</a:t>
            </a:r>
          </a:p>
          <a:p>
            <a:pPr algn="l" marL="706182" indent="-353091" lvl="1">
              <a:lnSpc>
                <a:spcPts val="4579"/>
              </a:lnSpc>
              <a:buFont typeface="Arial"/>
              <a:buChar char="•"/>
            </a:pPr>
            <a:r>
              <a:rPr lang="en-US" b="true" sz="3270">
                <a:solidFill>
                  <a:srgbClr val="FFFFFF"/>
                </a:solidFill>
                <a:latin typeface="Canva Sans Bold"/>
                <a:ea typeface="Canva Sans Bold"/>
                <a:cs typeface="Canva Sans Bold"/>
                <a:sym typeface="Canva Sans Bold"/>
              </a:rPr>
              <a:t>Can lead to large documents and duplication of data.</a:t>
            </a:r>
          </a:p>
          <a:p>
            <a:pPr algn="l">
              <a:lnSpc>
                <a:spcPts val="4579"/>
              </a:lnSpc>
              <a:spcBef>
                <a:spcPct val="0"/>
              </a:spcBef>
            </a:pPr>
            <a:r>
              <a:rPr lang="en-US" b="true" sz="3270">
                <a:solidFill>
                  <a:srgbClr val="FFFFFF"/>
                </a:solidFill>
                <a:latin typeface="Canva Sans Bold"/>
                <a:ea typeface="Canva Sans Bold"/>
                <a:cs typeface="Canva Sans Bold"/>
                <a:sym typeface="Canva Sans Bold"/>
              </a:rPr>
              <a:t>References (Pros):</a:t>
            </a:r>
          </a:p>
          <a:p>
            <a:pPr algn="l" marL="706182" indent="-353091" lvl="1">
              <a:lnSpc>
                <a:spcPts val="4579"/>
              </a:lnSpc>
              <a:buFont typeface="Arial"/>
              <a:buChar char="•"/>
            </a:pPr>
            <a:r>
              <a:rPr lang="en-US" b="true" sz="3270">
                <a:solidFill>
                  <a:srgbClr val="FFFFFF"/>
                </a:solidFill>
                <a:latin typeface="Canva Sans Bold"/>
                <a:ea typeface="Canva Sans Bold"/>
                <a:cs typeface="Canva Sans Bold"/>
                <a:sym typeface="Canva Sans Bold"/>
              </a:rPr>
              <a:t>More normalized data structure.</a:t>
            </a:r>
          </a:p>
          <a:p>
            <a:pPr algn="l" marL="706182" indent="-353091" lvl="1">
              <a:lnSpc>
                <a:spcPts val="4579"/>
              </a:lnSpc>
              <a:buFont typeface="Arial"/>
              <a:buChar char="•"/>
            </a:pPr>
            <a:r>
              <a:rPr lang="en-US" b="true" sz="3270">
                <a:solidFill>
                  <a:srgbClr val="FFFFFF"/>
                </a:solidFill>
                <a:latin typeface="Canva Sans Bold"/>
                <a:ea typeface="Canva Sans Bold"/>
                <a:cs typeface="Canva Sans Bold"/>
                <a:sym typeface="Canva Sans Bold"/>
              </a:rPr>
              <a:t>Reduces duplication.</a:t>
            </a:r>
          </a:p>
          <a:p>
            <a:pPr algn="l">
              <a:lnSpc>
                <a:spcPts val="4579"/>
              </a:lnSpc>
              <a:spcBef>
                <a:spcPct val="0"/>
              </a:spcBef>
            </a:pPr>
            <a:r>
              <a:rPr lang="en-US" b="true" sz="3270">
                <a:solidFill>
                  <a:srgbClr val="FFFFFF"/>
                </a:solidFill>
                <a:latin typeface="Canva Sans Bold"/>
                <a:ea typeface="Canva Sans Bold"/>
                <a:cs typeface="Canva Sans Bold"/>
                <a:sym typeface="Canva Sans Bold"/>
              </a:rPr>
              <a:t>References (Cons):</a:t>
            </a:r>
          </a:p>
          <a:p>
            <a:pPr algn="l" marL="706182" indent="-353091" lvl="1">
              <a:lnSpc>
                <a:spcPts val="4579"/>
              </a:lnSpc>
              <a:buFont typeface="Arial"/>
              <a:buChar char="•"/>
            </a:pPr>
            <a:r>
              <a:rPr lang="en-US" b="true" sz="3270">
                <a:solidFill>
                  <a:srgbClr val="FFFFFF"/>
                </a:solidFill>
                <a:latin typeface="Canva Sans Bold"/>
                <a:ea typeface="Canva Sans Bold"/>
                <a:cs typeface="Canva Sans Bold"/>
                <a:sym typeface="Canva Sans Bold"/>
              </a:rPr>
              <a:t>Requires additional queries (joins) which can be slower.</a:t>
            </a:r>
          </a:p>
        </p:txBody>
      </p:sp>
    </p:spTree>
  </p:cSld>
  <p:clrMapOvr>
    <a:masterClrMapping/>
  </p:clrMapOvr>
</p:sld>
</file>

<file path=ppt/slides/slide17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931660" y="1674177"/>
            <a:ext cx="17356340" cy="7023101"/>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What is the difference between updateOne(), updateMany(), and replaceOne() in MongoDB?</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updateOne(): Updates the first document that matches the query criteria.</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updateMany(): Updates all documents that match the query criteria.</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replaceOne(): Replaces the entire document with a new one, based on the query criteria.</a:t>
            </a:r>
          </a:p>
        </p:txBody>
      </p:sp>
    </p:spTree>
  </p:cSld>
  <p:clrMapOvr>
    <a:masterClrMapping/>
  </p:clrMapOvr>
</p:sld>
</file>

<file path=ppt/slides/slide17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931660" y="2432473"/>
            <a:ext cx="17356340" cy="5613400"/>
          </a:xfrm>
          <a:prstGeom prst="rect">
            <a:avLst/>
          </a:prstGeom>
        </p:spPr>
        <p:txBody>
          <a:bodyPr anchor="t" rtlCol="false" tIns="0" lIns="0" bIns="0" rIns="0">
            <a:spAutoFit/>
          </a:bodyPr>
          <a:lstStyle/>
          <a:p>
            <a:pPr algn="l">
              <a:lnSpc>
                <a:spcPts val="5599"/>
              </a:lnSpc>
              <a:spcBef>
                <a:spcPct val="0"/>
              </a:spcBef>
            </a:pPr>
            <a:r>
              <a:rPr lang="en-US" b="true" sz="3999" strike="noStrike" u="none">
                <a:solidFill>
                  <a:srgbClr val="38B6FF"/>
                </a:solidFill>
                <a:latin typeface="Canva Sans Bold"/>
                <a:ea typeface="Canva Sans Bold"/>
                <a:cs typeface="Canva Sans Bold"/>
                <a:sym typeface="Canva Sans Bold"/>
              </a:rPr>
              <a:t>How does MongoDB handle concurrency and ensure data consistency?</a:t>
            </a:r>
          </a:p>
          <a:p>
            <a:pPr algn="l">
              <a:lnSpc>
                <a:spcPts val="5599"/>
              </a:lnSpc>
              <a:spcBef>
                <a:spcPct val="0"/>
              </a:spcBef>
            </a:pPr>
          </a:p>
          <a:p>
            <a:pPr algn="l">
              <a:lnSpc>
                <a:spcPts val="5599"/>
              </a:lnSpc>
              <a:spcBef>
                <a:spcPct val="0"/>
              </a:spcBef>
            </a:pPr>
            <a:r>
              <a:rPr lang="en-US" b="true" sz="3999" strike="noStrike" u="none">
                <a:solidFill>
                  <a:srgbClr val="FFFFFF"/>
                </a:solidFill>
                <a:latin typeface="Canva Sans Bold"/>
                <a:ea typeface="Canva Sans Bold"/>
                <a:cs typeface="Canva Sans Bold"/>
                <a:sym typeface="Canva Sans Bold"/>
              </a:rPr>
              <a:t>Answer: MongoDB handles concurrency using a combination of locks (e.g., collection-level locks) and journaling. It uses the WiredTiger storage engine, which provides document-level locking, allowing for higher concurrency. Consistency is maintained through replica sets and transactions.</a:t>
            </a:r>
          </a:p>
        </p:txBody>
      </p:sp>
    </p:spTree>
  </p:cSld>
  <p:clrMapOvr>
    <a:masterClrMapping/>
  </p:clrMapOvr>
</p:sld>
</file>

<file path=ppt/slides/slide17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198033" y="1629833"/>
            <a:ext cx="15417800" cy="7023101"/>
          </a:xfrm>
          <a:prstGeom prst="rect">
            <a:avLst/>
          </a:prstGeom>
        </p:spPr>
        <p:txBody>
          <a:bodyPr anchor="t" rtlCol="false" tIns="0" lIns="0" bIns="0" rIns="0">
            <a:spAutoFit/>
          </a:bodyPr>
          <a:lstStyle/>
          <a:p>
            <a:pPr algn="l" marL="0" indent="0" lvl="0">
              <a:lnSpc>
                <a:spcPts val="5599"/>
              </a:lnSpc>
              <a:spcBef>
                <a:spcPct val="0"/>
              </a:spcBef>
            </a:pPr>
            <a:r>
              <a:rPr lang="en-US" b="true" sz="3999" strike="noStrike" u="none">
                <a:solidFill>
                  <a:srgbClr val="38B6FF"/>
                </a:solidFill>
                <a:latin typeface="Canva Sans Bold"/>
                <a:ea typeface="Canva Sans Bold"/>
                <a:cs typeface="Canva Sans Bold"/>
                <a:sym typeface="Canva Sans Bold"/>
              </a:rPr>
              <a:t>What are the different types of data modeling strategies in MongoDB?</a:t>
            </a:r>
          </a:p>
          <a:p>
            <a:pPr algn="l" marL="0" indent="0" lvl="0">
              <a:lnSpc>
                <a:spcPts val="5599"/>
              </a:lnSpc>
              <a:spcBef>
                <a:spcPct val="0"/>
              </a:spcBef>
            </a:pPr>
          </a:p>
          <a:p>
            <a:pPr algn="l" marL="0" indent="0" lvl="0">
              <a:lnSpc>
                <a:spcPts val="5599"/>
              </a:lnSpc>
              <a:spcBef>
                <a:spcPct val="0"/>
              </a:spcBef>
            </a:pPr>
            <a:r>
              <a:rPr lang="en-US" b="true" sz="3999" strike="noStrike" u="none">
                <a:solidFill>
                  <a:srgbClr val="FFFFFF"/>
                </a:solidFill>
                <a:latin typeface="Canva Sans Bold"/>
                <a:ea typeface="Canva Sans Bold"/>
                <a:cs typeface="Canva Sans Bold"/>
                <a:sym typeface="Canva Sans Bold"/>
              </a:rPr>
              <a:t>Answer: Common data modeling strategies include:</a:t>
            </a:r>
          </a:p>
          <a:p>
            <a:pPr algn="l" marL="863599" indent="-431800" lvl="1">
              <a:lnSpc>
                <a:spcPts val="5599"/>
              </a:lnSpc>
              <a:buFont typeface="Arial"/>
              <a:buChar char="•"/>
            </a:pPr>
            <a:r>
              <a:rPr lang="en-US" b="true" sz="3999" strike="noStrike" u="none">
                <a:solidFill>
                  <a:srgbClr val="FFFFFF"/>
                </a:solidFill>
                <a:latin typeface="Canva Sans Bold"/>
                <a:ea typeface="Canva Sans Bold"/>
                <a:cs typeface="Canva Sans Bold"/>
                <a:sym typeface="Canva Sans Bold"/>
              </a:rPr>
              <a:t>Embedding documents for data that is frequently accessed together.</a:t>
            </a:r>
          </a:p>
          <a:p>
            <a:pPr algn="l" marL="863599" indent="-431800" lvl="1">
              <a:lnSpc>
                <a:spcPts val="5599"/>
              </a:lnSpc>
              <a:buFont typeface="Arial"/>
              <a:buChar char="•"/>
            </a:pPr>
            <a:r>
              <a:rPr lang="en-US" b="true" sz="3999" strike="noStrike" u="none">
                <a:solidFill>
                  <a:srgbClr val="FFFFFF"/>
                </a:solidFill>
                <a:latin typeface="Canva Sans Bold"/>
                <a:ea typeface="Canva Sans Bold"/>
                <a:cs typeface="Canva Sans Bold"/>
                <a:sym typeface="Canva Sans Bold"/>
              </a:rPr>
              <a:t>Referencing documents to normalize data and avoid duplication.</a:t>
            </a:r>
          </a:p>
          <a:p>
            <a:pPr algn="l" marL="863599" indent="-431800" lvl="1">
              <a:lnSpc>
                <a:spcPts val="5599"/>
              </a:lnSpc>
              <a:buFont typeface="Arial"/>
              <a:buChar char="•"/>
            </a:pPr>
            <a:r>
              <a:rPr lang="en-US" b="true" sz="3999" strike="noStrike" u="none">
                <a:solidFill>
                  <a:srgbClr val="FFFFFF"/>
                </a:solidFill>
                <a:latin typeface="Canva Sans Bold"/>
                <a:ea typeface="Canva Sans Bold"/>
                <a:cs typeface="Canva Sans Bold"/>
                <a:sym typeface="Canva Sans Bold"/>
              </a:rPr>
              <a:t>Hybrid models that combine embedding and referencing for different use cases.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921120" y="1812741"/>
            <a:ext cx="16338180" cy="7596504"/>
          </a:xfrm>
          <a:prstGeom prst="rect">
            <a:avLst/>
          </a:prstGeom>
        </p:spPr>
        <p:txBody>
          <a:bodyPr anchor="t" rtlCol="false" tIns="0" lIns="0" bIns="0" rIns="0">
            <a:spAutoFit/>
          </a:bodyPr>
          <a:lstStyle/>
          <a:p>
            <a:pPr algn="l">
              <a:lnSpc>
                <a:spcPts val="6020"/>
              </a:lnSpc>
            </a:pPr>
            <a:r>
              <a:rPr lang="en-US" sz="4300" b="true">
                <a:solidFill>
                  <a:srgbClr val="38B6FF"/>
                </a:solidFill>
                <a:latin typeface="Canva Sans Bold"/>
                <a:ea typeface="Canva Sans Bold"/>
                <a:cs typeface="Canva Sans Bold"/>
                <a:sym typeface="Canva Sans Bold"/>
              </a:rPr>
              <a:t>Schema Flexibility</a:t>
            </a:r>
          </a:p>
          <a:p>
            <a:pPr algn="l">
              <a:lnSpc>
                <a:spcPts val="6020"/>
              </a:lnSpc>
            </a:pPr>
          </a:p>
          <a:p>
            <a:pPr algn="l" marL="928374" indent="-464187" lvl="1">
              <a:lnSpc>
                <a:spcPts val="6020"/>
              </a:lnSpc>
              <a:buFont typeface="Arial"/>
              <a:buChar char="•"/>
            </a:pPr>
            <a:r>
              <a:rPr lang="en-US" b="true" sz="4300">
                <a:solidFill>
                  <a:srgbClr val="E6DE22"/>
                </a:solidFill>
                <a:latin typeface="Canva Sans Bold"/>
                <a:ea typeface="Canva Sans Bold"/>
                <a:cs typeface="Canva Sans Bold"/>
                <a:sym typeface="Canva Sans Bold"/>
              </a:rPr>
              <a:t>No</a:t>
            </a:r>
            <a:r>
              <a:rPr lang="en-US" b="true" sz="4300">
                <a:solidFill>
                  <a:srgbClr val="E6DE22"/>
                </a:solidFill>
                <a:latin typeface="Canva Sans Bold"/>
                <a:ea typeface="Canva Sans Bold"/>
                <a:cs typeface="Canva Sans Bold"/>
                <a:sym typeface="Canva Sans Bold"/>
              </a:rPr>
              <a:t>SQL</a:t>
            </a:r>
            <a:r>
              <a:rPr lang="en-US" b="true" sz="4300">
                <a:solidFill>
                  <a:srgbClr val="FFFFFF"/>
                </a:solidFill>
                <a:latin typeface="Canva Sans Bold"/>
                <a:ea typeface="Canva Sans Bold"/>
                <a:cs typeface="Canva Sans Bold"/>
                <a:sym typeface="Canva Sans Bold"/>
              </a:rPr>
              <a:t>: Schema-less design allows for easy storage of diverse and rapidly changing data without needing to alter the schema.</a:t>
            </a:r>
          </a:p>
          <a:p>
            <a:pPr algn="l">
              <a:lnSpc>
                <a:spcPts val="6020"/>
              </a:lnSpc>
            </a:pPr>
          </a:p>
          <a:p>
            <a:pPr algn="l" marL="928374" indent="-464187" lvl="1">
              <a:lnSpc>
                <a:spcPts val="6020"/>
              </a:lnSpc>
              <a:buFont typeface="Arial"/>
              <a:buChar char="•"/>
            </a:pPr>
            <a:r>
              <a:rPr lang="en-US" b="true" sz="4300">
                <a:solidFill>
                  <a:srgbClr val="E6DE22"/>
                </a:solidFill>
                <a:latin typeface="Canva Sans Bold"/>
                <a:ea typeface="Canva Sans Bold"/>
                <a:cs typeface="Canva Sans Bold"/>
                <a:sym typeface="Canva Sans Bold"/>
              </a:rPr>
              <a:t>SQL</a:t>
            </a:r>
            <a:r>
              <a:rPr lang="en-US" b="true" sz="4300">
                <a:solidFill>
                  <a:srgbClr val="FFFFFF"/>
                </a:solidFill>
                <a:latin typeface="Canva Sans Bold"/>
                <a:ea typeface="Canva Sans Bold"/>
                <a:cs typeface="Canva Sans Bold"/>
                <a:sym typeface="Canva Sans Bold"/>
              </a:rPr>
              <a:t>: Requires a predefined schema. Altering the schema (e.g., adding new columns) can be complex and time-consuming, especially with large datasets.</a:t>
            </a:r>
          </a:p>
          <a:p>
            <a:pPr algn="l">
              <a:lnSpc>
                <a:spcPts val="6020"/>
              </a:lnSpc>
            </a:pPr>
          </a:p>
        </p:txBody>
      </p:sp>
    </p:spTree>
  </p:cSld>
  <p:clrMapOvr>
    <a:masterClrMapping/>
  </p:clrMapOvr>
</p:sld>
</file>

<file path=ppt/slides/slide18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248833" y="2809769"/>
            <a:ext cx="16010467" cy="490855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Explain the concept of TTL (Time to Live) indexes in MongoDB and when they might be useful.</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TTL indexes automatically delete documents from a collection after a specified period. This is useful for data that becomes irrelevant after a certain time, such as session logs, temporary data, or caching.</a:t>
            </a:r>
          </a:p>
        </p:txBody>
      </p:sp>
    </p:spTree>
  </p:cSld>
  <p:clrMapOvr>
    <a:masterClrMapping/>
  </p:clrMapOvr>
</p:sld>
</file>

<file path=ppt/slides/slide18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028700" y="1926167"/>
            <a:ext cx="16781776" cy="561340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How would you optimize a MongoDB query for better performance?</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 To optimize a MongoDB query:</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Use indexes effectively.</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Avoid full collection scans by using selective queries.</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Limit the amount of data returned by using projections.</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Use the explain() method to analyze query performance.</a:t>
            </a:r>
          </a:p>
          <a:p>
            <a:pPr algn="l" marL="863599" indent="-431800" lvl="1">
              <a:lnSpc>
                <a:spcPts val="5599"/>
              </a:lnSpc>
              <a:buFont typeface="Arial"/>
              <a:buChar char="•"/>
            </a:pPr>
            <a:r>
              <a:rPr lang="en-US" b="true" sz="3999">
                <a:solidFill>
                  <a:srgbClr val="FFFFFF"/>
                </a:solidFill>
                <a:latin typeface="Canva Sans Bold"/>
                <a:ea typeface="Canva Sans Bold"/>
                <a:cs typeface="Canva Sans Bold"/>
                <a:sym typeface="Canva Sans Bold"/>
              </a:rPr>
              <a:t>Consider denormalization to reduce the number of joins.</a:t>
            </a:r>
          </a:p>
        </p:txBody>
      </p:sp>
    </p:spTree>
  </p:cSld>
  <p:clrMapOvr>
    <a:masterClrMapping/>
  </p:clrMapOvr>
</p:sld>
</file>

<file path=ppt/slides/slide18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684811" y="2161011"/>
            <a:ext cx="17603189" cy="5613400"/>
          </a:xfrm>
          <a:prstGeom prst="rect">
            <a:avLst/>
          </a:prstGeom>
        </p:spPr>
        <p:txBody>
          <a:bodyPr anchor="t" rtlCol="false" tIns="0" lIns="0" bIns="0" rIns="0">
            <a:spAutoFit/>
          </a:bodyPr>
          <a:lstStyle/>
          <a:p>
            <a:pPr algn="l">
              <a:lnSpc>
                <a:spcPts val="5599"/>
              </a:lnSpc>
              <a:spcBef>
                <a:spcPct val="0"/>
              </a:spcBef>
            </a:pPr>
            <a:r>
              <a:rPr lang="en-US" b="true" sz="3999">
                <a:solidFill>
                  <a:srgbClr val="38B6FF"/>
                </a:solidFill>
                <a:latin typeface="Canva Sans Bold"/>
                <a:ea typeface="Canva Sans Bold"/>
                <a:cs typeface="Canva Sans Bold"/>
                <a:sym typeface="Canva Sans Bold"/>
              </a:rPr>
              <a:t>Explain how to perform a backup and restore operation in a MongoDB database.</a:t>
            </a:r>
          </a:p>
          <a:p>
            <a:pPr algn="l">
              <a:lnSpc>
                <a:spcPts val="5599"/>
              </a:lnSpc>
              <a:spcBef>
                <a:spcPct val="0"/>
              </a:spcBef>
            </a:pPr>
          </a:p>
          <a:p>
            <a:pPr algn="l">
              <a:lnSpc>
                <a:spcPts val="5599"/>
              </a:lnSpc>
              <a:spcBef>
                <a:spcPct val="0"/>
              </a:spcBef>
            </a:pPr>
            <a:r>
              <a:rPr lang="en-US" b="true" sz="3999">
                <a:solidFill>
                  <a:srgbClr val="FFFFFF"/>
                </a:solidFill>
                <a:latin typeface="Canva Sans Bold"/>
                <a:ea typeface="Canva Sans Bold"/>
                <a:cs typeface="Canva Sans Bold"/>
                <a:sym typeface="Canva Sans Bold"/>
              </a:rPr>
              <a:t>Answer:</a:t>
            </a:r>
          </a:p>
          <a:p>
            <a:pPr algn="l">
              <a:lnSpc>
                <a:spcPts val="5599"/>
              </a:lnSpc>
              <a:spcBef>
                <a:spcPct val="0"/>
              </a:spcBef>
            </a:pPr>
            <a:r>
              <a:rPr lang="en-US" b="true" sz="3999">
                <a:solidFill>
                  <a:srgbClr val="FFFFFF"/>
                </a:solidFill>
                <a:latin typeface="Canva Sans Bold"/>
                <a:ea typeface="Canva Sans Bold"/>
                <a:cs typeface="Canva Sans Bold"/>
                <a:sym typeface="Canva Sans Bold"/>
              </a:rPr>
              <a:t>Backup: Use mongodump to create a binary backup of the database.</a:t>
            </a:r>
          </a:p>
          <a:p>
            <a:pPr algn="l">
              <a:lnSpc>
                <a:spcPts val="5599"/>
              </a:lnSpc>
              <a:spcBef>
                <a:spcPct val="0"/>
              </a:spcBef>
            </a:pPr>
            <a:r>
              <a:rPr lang="en-US" b="true" sz="3999">
                <a:solidFill>
                  <a:srgbClr val="FFFFFF"/>
                </a:solidFill>
                <a:latin typeface="Canva Sans Bold"/>
                <a:ea typeface="Canva Sans Bold"/>
                <a:cs typeface="Canva Sans Bold"/>
                <a:sym typeface="Canva Sans Bold"/>
              </a:rPr>
              <a:t>Restore: Use mongorestore to restore the data from a backup. Additionally, for cloud deployments, MongoDB Atlas provides automated backups.</a:t>
            </a:r>
          </a:p>
        </p:txBody>
      </p:sp>
    </p:spTree>
  </p:cSld>
  <p:clrMapOvr>
    <a:masterClrMapping/>
  </p:clrMapOvr>
</p:sld>
</file>

<file path=ppt/slides/slide18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028700" y="1470025"/>
            <a:ext cx="15904633" cy="7294781"/>
          </a:xfrm>
          <a:prstGeom prst="rect">
            <a:avLst/>
          </a:prstGeom>
        </p:spPr>
        <p:txBody>
          <a:bodyPr anchor="t" rtlCol="false" tIns="0" lIns="0" bIns="0" rIns="0">
            <a:spAutoFit/>
          </a:bodyPr>
          <a:lstStyle/>
          <a:p>
            <a:pPr algn="l">
              <a:lnSpc>
                <a:spcPts val="4800"/>
              </a:lnSpc>
              <a:spcBef>
                <a:spcPct val="0"/>
              </a:spcBef>
            </a:pPr>
            <a:r>
              <a:rPr lang="en-US" b="true" sz="3428">
                <a:solidFill>
                  <a:srgbClr val="FFFFFF"/>
                </a:solidFill>
                <a:latin typeface="Canva Sans Bold"/>
                <a:ea typeface="Canva Sans Bold"/>
                <a:cs typeface="Canva Sans Bold"/>
                <a:sym typeface="Canva Sans Bold"/>
              </a:rPr>
              <a:t>Describe the process of migrating data from a relational database to MongoDB. What challenges might you face?</a:t>
            </a:r>
          </a:p>
          <a:p>
            <a:pPr algn="l">
              <a:lnSpc>
                <a:spcPts val="4800"/>
              </a:lnSpc>
              <a:spcBef>
                <a:spcPct val="0"/>
              </a:spcBef>
            </a:pPr>
          </a:p>
          <a:p>
            <a:pPr algn="l">
              <a:lnSpc>
                <a:spcPts val="4800"/>
              </a:lnSpc>
              <a:spcBef>
                <a:spcPct val="0"/>
              </a:spcBef>
            </a:pPr>
            <a:r>
              <a:rPr lang="en-US" b="true" sz="3428">
                <a:solidFill>
                  <a:srgbClr val="FFFFFF"/>
                </a:solidFill>
                <a:latin typeface="Canva Sans Bold"/>
                <a:ea typeface="Canva Sans Bold"/>
                <a:cs typeface="Canva Sans Bold"/>
                <a:sym typeface="Canva Sans Bold"/>
              </a:rPr>
              <a:t>Answer: The migration process involves:</a:t>
            </a:r>
          </a:p>
          <a:p>
            <a:pPr algn="l" marL="740308" indent="-370154" lvl="1">
              <a:lnSpc>
                <a:spcPts val="4800"/>
              </a:lnSpc>
              <a:buFont typeface="Arial"/>
              <a:buChar char="•"/>
            </a:pPr>
            <a:r>
              <a:rPr lang="en-US" b="true" sz="3428">
                <a:solidFill>
                  <a:srgbClr val="FFFFFF"/>
                </a:solidFill>
                <a:latin typeface="Canva Sans Bold"/>
                <a:ea typeface="Canva Sans Bold"/>
                <a:cs typeface="Canva Sans Bold"/>
                <a:sym typeface="Canva Sans Bold"/>
              </a:rPr>
              <a:t>Analyzing the relational schema.</a:t>
            </a:r>
          </a:p>
          <a:p>
            <a:pPr algn="l" marL="740308" indent="-370154" lvl="1">
              <a:lnSpc>
                <a:spcPts val="4800"/>
              </a:lnSpc>
              <a:buFont typeface="Arial"/>
              <a:buChar char="•"/>
            </a:pPr>
            <a:r>
              <a:rPr lang="en-US" b="true" sz="3428">
                <a:solidFill>
                  <a:srgbClr val="FFFFFF"/>
                </a:solidFill>
                <a:latin typeface="Canva Sans Bold"/>
                <a:ea typeface="Canva Sans Bold"/>
                <a:cs typeface="Canva Sans Bold"/>
                <a:sym typeface="Canva Sans Bold"/>
              </a:rPr>
              <a:t>Designing a MongoDB schema, often using denormalization and embedding.</a:t>
            </a:r>
          </a:p>
          <a:p>
            <a:pPr algn="l" marL="740308" indent="-370154" lvl="1">
              <a:lnSpc>
                <a:spcPts val="4800"/>
              </a:lnSpc>
              <a:buFont typeface="Arial"/>
              <a:buChar char="•"/>
            </a:pPr>
            <a:r>
              <a:rPr lang="en-US" b="true" sz="3428">
                <a:solidFill>
                  <a:srgbClr val="FFFFFF"/>
                </a:solidFill>
                <a:latin typeface="Canva Sans Bold"/>
                <a:ea typeface="Canva Sans Bold"/>
                <a:cs typeface="Canva Sans Bold"/>
                <a:sym typeface="Canva Sans Bold"/>
              </a:rPr>
              <a:t>Exporting data from the relational database (e.g., using SQL queries).</a:t>
            </a:r>
          </a:p>
          <a:p>
            <a:pPr algn="l" marL="740308" indent="-370154" lvl="1">
              <a:lnSpc>
                <a:spcPts val="4800"/>
              </a:lnSpc>
              <a:buFont typeface="Arial"/>
              <a:buChar char="•"/>
            </a:pPr>
            <a:r>
              <a:rPr lang="en-US" b="true" sz="3428">
                <a:solidFill>
                  <a:srgbClr val="FFFFFF"/>
                </a:solidFill>
                <a:latin typeface="Canva Sans Bold"/>
                <a:ea typeface="Canva Sans Bold"/>
                <a:cs typeface="Canva Sans Bold"/>
                <a:sym typeface="Canva Sans Bold"/>
              </a:rPr>
              <a:t>Importing data into MongoDB (e.g., using mongoimport or custom scripts).</a:t>
            </a:r>
          </a:p>
          <a:p>
            <a:pPr algn="l" marL="740308" indent="-370154" lvl="1">
              <a:lnSpc>
                <a:spcPts val="4800"/>
              </a:lnSpc>
              <a:buFont typeface="Arial"/>
              <a:buChar char="•"/>
            </a:pPr>
            <a:r>
              <a:rPr lang="en-US" b="true" sz="3428">
                <a:solidFill>
                  <a:srgbClr val="FFFFFF"/>
                </a:solidFill>
                <a:latin typeface="Canva Sans Bold"/>
                <a:ea typeface="Canva Sans Bold"/>
                <a:cs typeface="Canva Sans Bold"/>
                <a:sym typeface="Canva Sans Bold"/>
              </a:rPr>
              <a:t>Challenges: Schema design differences, handling joins, data type conversion, and ensuring data consistency during migration.</a:t>
            </a:r>
          </a:p>
        </p:txBody>
      </p:sp>
    </p:spTree>
  </p:cSld>
  <p:clrMapOvr>
    <a:masterClrMapping/>
  </p:clrMapOvr>
</p:sld>
</file>

<file path=ppt/slides/slide18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028700" y="2041525"/>
            <a:ext cx="17259300" cy="5465980"/>
          </a:xfrm>
          <a:prstGeom prst="rect">
            <a:avLst/>
          </a:prstGeom>
        </p:spPr>
        <p:txBody>
          <a:bodyPr anchor="t" rtlCol="false" tIns="0" lIns="0" bIns="0" rIns="0">
            <a:spAutoFit/>
          </a:bodyPr>
          <a:lstStyle/>
          <a:p>
            <a:pPr algn="l">
              <a:lnSpc>
                <a:spcPts val="4800"/>
              </a:lnSpc>
            </a:pPr>
            <a:r>
              <a:rPr lang="en-US" b="true" sz="3428" strike="noStrike" u="none">
                <a:solidFill>
                  <a:srgbClr val="FFFFFF"/>
                </a:solidFill>
                <a:latin typeface="Canva Sans Bold"/>
                <a:ea typeface="Canva Sans Bold"/>
                <a:cs typeface="Canva Sans Bold"/>
                <a:sym typeface="Canva Sans Bold"/>
              </a:rPr>
              <a:t>What are MongoDB's limitations, and how can you work around them?</a:t>
            </a:r>
          </a:p>
          <a:p>
            <a:pPr algn="l">
              <a:lnSpc>
                <a:spcPts val="4800"/>
              </a:lnSpc>
            </a:pPr>
          </a:p>
          <a:p>
            <a:pPr algn="l">
              <a:lnSpc>
                <a:spcPts val="4800"/>
              </a:lnSpc>
            </a:pPr>
            <a:r>
              <a:rPr lang="en-US" b="true" sz="3428" strike="noStrike" u="none">
                <a:solidFill>
                  <a:srgbClr val="FFFFFF"/>
                </a:solidFill>
                <a:latin typeface="Canva Sans Bold"/>
                <a:ea typeface="Canva Sans Bold"/>
                <a:cs typeface="Canva Sans Bold"/>
                <a:sym typeface="Canva Sans Bold"/>
              </a:rPr>
              <a:t>Answer: Limitations include:</a:t>
            </a:r>
          </a:p>
          <a:p>
            <a:pPr algn="l" marL="740308" indent="-370154" lvl="1">
              <a:lnSpc>
                <a:spcPts val="4800"/>
              </a:lnSpc>
              <a:buFont typeface="Arial"/>
              <a:buChar char="•"/>
            </a:pPr>
            <a:r>
              <a:rPr lang="en-US" b="true" sz="3428" strike="noStrike" u="none">
                <a:solidFill>
                  <a:srgbClr val="FFFFFF"/>
                </a:solidFill>
                <a:latin typeface="Canva Sans Bold"/>
                <a:ea typeface="Canva Sans Bold"/>
                <a:cs typeface="Canva Sans Bold"/>
                <a:sym typeface="Canva Sans Bold"/>
              </a:rPr>
              <a:t>No built-in support for joins (use aggregation or manual joins).</a:t>
            </a:r>
          </a:p>
          <a:p>
            <a:pPr algn="l" marL="740308" indent="-370154" lvl="1">
              <a:lnSpc>
                <a:spcPts val="4800"/>
              </a:lnSpc>
              <a:buFont typeface="Arial"/>
              <a:buChar char="•"/>
            </a:pPr>
            <a:r>
              <a:rPr lang="en-US" b="true" sz="3428" strike="noStrike" u="none">
                <a:solidFill>
                  <a:srgbClr val="FFFFFF"/>
                </a:solidFill>
                <a:latin typeface="Canva Sans Bold"/>
                <a:ea typeface="Canva Sans Bold"/>
                <a:cs typeface="Canva Sans Bold"/>
                <a:sym typeface="Canva Sans Bold"/>
              </a:rPr>
              <a:t>Limited support for multi-document ACID transactions (introduced in later versions).</a:t>
            </a:r>
          </a:p>
          <a:p>
            <a:pPr algn="l" marL="740308" indent="-370154" lvl="1">
              <a:lnSpc>
                <a:spcPts val="4800"/>
              </a:lnSpc>
              <a:buFont typeface="Arial"/>
              <a:buChar char="•"/>
            </a:pPr>
            <a:r>
              <a:rPr lang="en-US" b="true" sz="3428" strike="noStrike" u="none">
                <a:solidFill>
                  <a:srgbClr val="FFFFFF"/>
                </a:solidFill>
                <a:latin typeface="Canva Sans Bold"/>
                <a:ea typeface="Canva Sans Bold"/>
                <a:cs typeface="Canva Sans Bold"/>
                <a:sym typeface="Canva Sans Bold"/>
              </a:rPr>
              <a:t>Large documents can impact performance (use references to mitigate).</a:t>
            </a:r>
          </a:p>
          <a:p>
            <a:pPr algn="l" marL="740308" indent="-370154" lvl="1">
              <a:lnSpc>
                <a:spcPts val="4800"/>
              </a:lnSpc>
              <a:buFont typeface="Arial"/>
              <a:buChar char="•"/>
            </a:pPr>
            <a:r>
              <a:rPr lang="en-US" b="true" sz="3428" strike="noStrike" u="none">
                <a:solidFill>
                  <a:srgbClr val="FFFFFF"/>
                </a:solidFill>
                <a:latin typeface="Canva Sans Bold"/>
                <a:ea typeface="Canva Sans Bold"/>
                <a:cs typeface="Canva Sans Bold"/>
                <a:sym typeface="Canva Sans Bold"/>
              </a:rPr>
              <a:t>Working around limitations often involves thoughtful schema design, indexing, and understanding MongoDB's strengths.</a:t>
            </a:r>
          </a:p>
        </p:txBody>
      </p:sp>
    </p:spTree>
  </p:cSld>
  <p:clrMapOvr>
    <a:masterClrMapping/>
  </p:clrMapOvr>
</p:sld>
</file>

<file path=ppt/slides/slide18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028700" y="2530369"/>
            <a:ext cx="15100300" cy="4246780"/>
          </a:xfrm>
          <a:prstGeom prst="rect">
            <a:avLst/>
          </a:prstGeom>
        </p:spPr>
        <p:txBody>
          <a:bodyPr anchor="t" rtlCol="false" tIns="0" lIns="0" bIns="0" rIns="0">
            <a:spAutoFit/>
          </a:bodyPr>
          <a:lstStyle/>
          <a:p>
            <a:pPr algn="l">
              <a:lnSpc>
                <a:spcPts val="4800"/>
              </a:lnSpc>
            </a:pPr>
            <a:r>
              <a:rPr lang="en-US" b="true" sz="3428" strike="noStrike" u="none">
                <a:solidFill>
                  <a:srgbClr val="FFFFFF"/>
                </a:solidFill>
                <a:latin typeface="Canva Sans Bold"/>
                <a:ea typeface="Canva Sans Bold"/>
                <a:cs typeface="Canva Sans Bold"/>
                <a:sym typeface="Canva Sans Bold"/>
              </a:rPr>
              <a:t>How does MongoDB Atlas differ from running MongoDB on-premises?</a:t>
            </a:r>
          </a:p>
          <a:p>
            <a:pPr algn="l">
              <a:lnSpc>
                <a:spcPts val="4800"/>
              </a:lnSpc>
            </a:pPr>
          </a:p>
          <a:p>
            <a:pPr algn="l">
              <a:lnSpc>
                <a:spcPts val="4800"/>
              </a:lnSpc>
            </a:pPr>
            <a:r>
              <a:rPr lang="en-US" b="true" sz="3428" strike="noStrike" u="none">
                <a:solidFill>
                  <a:srgbClr val="FFFFFF"/>
                </a:solidFill>
                <a:latin typeface="Canva Sans Bold"/>
                <a:ea typeface="Canva Sans Bold"/>
                <a:cs typeface="Canva Sans Bold"/>
                <a:sym typeface="Canva Sans Bold"/>
              </a:rPr>
              <a:t>Answer: MongoDB Atlas is a fully managed cloud database service that automates deployment, scaling, and backups. It offers built-in security features and integration with other cloud services. Running MongoDB on-premises requires manual management of hardware, scaling, backups, and security.</a:t>
            </a:r>
          </a:p>
        </p:txBody>
      </p:sp>
    </p:spTree>
  </p:cSld>
  <p:clrMapOvr>
    <a:masterClrMapping/>
  </p:clrMapOvr>
</p:sld>
</file>

<file path=ppt/slides/slide18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474822" y="2986772"/>
            <a:ext cx="15338356" cy="4246780"/>
          </a:xfrm>
          <a:prstGeom prst="rect">
            <a:avLst/>
          </a:prstGeom>
        </p:spPr>
        <p:txBody>
          <a:bodyPr anchor="t" rtlCol="false" tIns="0" lIns="0" bIns="0" rIns="0">
            <a:spAutoFit/>
          </a:bodyPr>
          <a:lstStyle/>
          <a:p>
            <a:pPr algn="l">
              <a:lnSpc>
                <a:spcPts val="4800"/>
              </a:lnSpc>
            </a:pPr>
            <a:r>
              <a:rPr lang="en-US" b="true" sz="3428" strike="noStrike" u="none">
                <a:solidFill>
                  <a:srgbClr val="FFFFFF"/>
                </a:solidFill>
                <a:latin typeface="Canva Sans Bold"/>
                <a:ea typeface="Canva Sans Bold"/>
                <a:cs typeface="Canva Sans Bold"/>
                <a:sym typeface="Canva Sans Bold"/>
              </a:rPr>
              <a:t>Explain the role of journaling in MongoDB. How does it help in ensuring durability?</a:t>
            </a:r>
          </a:p>
          <a:p>
            <a:pPr algn="l">
              <a:lnSpc>
                <a:spcPts val="4800"/>
              </a:lnSpc>
            </a:pPr>
          </a:p>
          <a:p>
            <a:pPr algn="l">
              <a:lnSpc>
                <a:spcPts val="4800"/>
              </a:lnSpc>
            </a:pPr>
            <a:r>
              <a:rPr lang="en-US" b="true" sz="3428" strike="noStrike" u="none">
                <a:solidFill>
                  <a:srgbClr val="FFFFFF"/>
                </a:solidFill>
                <a:latin typeface="Canva Sans Bold"/>
                <a:ea typeface="Canva Sans Bold"/>
                <a:cs typeface="Canva Sans Bold"/>
                <a:sym typeface="Canva Sans Bold"/>
              </a:rPr>
              <a:t>Answer: Journaling in MongoDB is a mechanism that logs write operations to a journal file before applying them to the database. In case of a crash, MongoDB can use the journal to recover to a consistent state, ensuring durability of write operations.</a:t>
            </a:r>
          </a:p>
        </p:txBody>
      </p:sp>
    </p:spTree>
  </p:cSld>
  <p:clrMapOvr>
    <a:masterClrMapping/>
  </p:clrMapOvr>
</p:sld>
</file>

<file path=ppt/slides/slide18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6" id="6"/>
          <p:cNvSpPr txBox="true"/>
          <p:nvPr/>
        </p:nvSpPr>
        <p:spPr>
          <a:xfrm rot="0">
            <a:off x="1938867" y="2441998"/>
            <a:ext cx="13936134" cy="5465980"/>
          </a:xfrm>
          <a:prstGeom prst="rect">
            <a:avLst/>
          </a:prstGeom>
        </p:spPr>
        <p:txBody>
          <a:bodyPr anchor="t" rtlCol="false" tIns="0" lIns="0" bIns="0" rIns="0">
            <a:spAutoFit/>
          </a:bodyPr>
          <a:lstStyle/>
          <a:p>
            <a:pPr algn="l">
              <a:lnSpc>
                <a:spcPts val="4800"/>
              </a:lnSpc>
            </a:pPr>
            <a:r>
              <a:rPr lang="en-US" b="true" sz="3428" strike="noStrike" u="none">
                <a:solidFill>
                  <a:srgbClr val="FFFFFF"/>
                </a:solidFill>
                <a:latin typeface="Canva Sans Bold"/>
                <a:ea typeface="Canva Sans Bold"/>
                <a:cs typeface="Canva Sans Bold"/>
                <a:sym typeface="Canva Sans Bold"/>
              </a:rPr>
              <a:t>How would you handle schema versioning in a MongoDB application?</a:t>
            </a:r>
          </a:p>
          <a:p>
            <a:pPr algn="l">
              <a:lnSpc>
                <a:spcPts val="4800"/>
              </a:lnSpc>
            </a:pPr>
          </a:p>
          <a:p>
            <a:pPr algn="l">
              <a:lnSpc>
                <a:spcPts val="4800"/>
              </a:lnSpc>
            </a:pPr>
            <a:r>
              <a:rPr lang="en-US" b="true" sz="3428" strike="noStrike" u="none">
                <a:solidFill>
                  <a:srgbClr val="FFFFFF"/>
                </a:solidFill>
                <a:latin typeface="Canva Sans Bold"/>
                <a:ea typeface="Canva Sans Bold"/>
                <a:cs typeface="Canva Sans Bold"/>
                <a:sym typeface="Canva Sans Bold"/>
              </a:rPr>
              <a:t>Answer: Schema versioning can be handled by:</a:t>
            </a:r>
          </a:p>
          <a:p>
            <a:pPr algn="l" marL="740308" indent="-370154" lvl="1">
              <a:lnSpc>
                <a:spcPts val="4800"/>
              </a:lnSpc>
              <a:buFont typeface="Arial"/>
              <a:buChar char="•"/>
            </a:pPr>
            <a:r>
              <a:rPr lang="en-US" b="true" sz="3428" strike="noStrike" u="none">
                <a:solidFill>
                  <a:srgbClr val="FFFFFF"/>
                </a:solidFill>
                <a:latin typeface="Canva Sans Bold"/>
                <a:ea typeface="Canva Sans Bold"/>
                <a:cs typeface="Canva Sans Bold"/>
                <a:sym typeface="Canva Sans Bold"/>
              </a:rPr>
              <a:t>Embedding a version field in each document.</a:t>
            </a:r>
          </a:p>
          <a:p>
            <a:pPr algn="l" marL="740308" indent="-370154" lvl="1">
              <a:lnSpc>
                <a:spcPts val="4800"/>
              </a:lnSpc>
              <a:buFont typeface="Arial"/>
              <a:buChar char="•"/>
            </a:pPr>
            <a:r>
              <a:rPr lang="en-US" b="true" sz="3428" strike="noStrike" u="none">
                <a:solidFill>
                  <a:srgbClr val="FFFFFF"/>
                </a:solidFill>
                <a:latin typeface="Canva Sans Bold"/>
                <a:ea typeface="Canva Sans Bold"/>
                <a:cs typeface="Canva Sans Bold"/>
                <a:sym typeface="Canva Sans Bold"/>
              </a:rPr>
              <a:t>Using a migration script to update existing documents to the new schema version.</a:t>
            </a:r>
          </a:p>
          <a:p>
            <a:pPr algn="l" marL="740308" indent="-370154" lvl="1">
              <a:lnSpc>
                <a:spcPts val="4800"/>
              </a:lnSpc>
              <a:buFont typeface="Arial"/>
              <a:buChar char="•"/>
            </a:pPr>
            <a:r>
              <a:rPr lang="en-US" b="true" sz="3428" strike="noStrike" u="none">
                <a:solidFill>
                  <a:srgbClr val="FFFFFF"/>
                </a:solidFill>
                <a:latin typeface="Canva Sans Bold"/>
                <a:ea typeface="Canva Sans Bold"/>
                <a:cs typeface="Canva Sans Bold"/>
                <a:sym typeface="Canva Sans Bold"/>
              </a:rPr>
              <a:t>Designing the application to handle multiple schema versions during the transition period.</a:t>
            </a:r>
          </a:p>
        </p:txBody>
      </p:sp>
    </p:spTree>
  </p:cSld>
  <p:clrMapOvr>
    <a:masterClrMapping/>
  </p:clrMapOvr>
</p:sld>
</file>

<file path=ppt/slides/slide18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Tree>
  </p:cSld>
  <p:clrMapOvr>
    <a:masterClrMapping/>
  </p:clrMapOvr>
</p:sld>
</file>

<file path=ppt/slides/slide18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204824" y="2178450"/>
            <a:ext cx="15473614" cy="6159427"/>
          </a:xfrm>
          <a:prstGeom prst="rect">
            <a:avLst/>
          </a:prstGeom>
        </p:spPr>
        <p:txBody>
          <a:bodyPr anchor="t" rtlCol="false" tIns="0" lIns="0" bIns="0" rIns="0">
            <a:spAutoFit/>
          </a:bodyPr>
          <a:lstStyle/>
          <a:p>
            <a:pPr algn="l">
              <a:lnSpc>
                <a:spcPts val="5426"/>
              </a:lnSpc>
            </a:pPr>
            <a:r>
              <a:rPr lang="en-US" sz="3875" b="true">
                <a:solidFill>
                  <a:srgbClr val="38B6FF"/>
                </a:solidFill>
                <a:latin typeface="Canva Sans Bold"/>
                <a:ea typeface="Canva Sans Bold"/>
                <a:cs typeface="Canva Sans Bold"/>
                <a:sym typeface="Canva Sans Bold"/>
              </a:rPr>
              <a:t>Performance</a:t>
            </a:r>
          </a:p>
          <a:p>
            <a:pPr algn="l">
              <a:lnSpc>
                <a:spcPts val="5426"/>
              </a:lnSpc>
            </a:pPr>
          </a:p>
          <a:p>
            <a:pPr algn="l" marL="836820" indent="-418410" lvl="1">
              <a:lnSpc>
                <a:spcPts val="5426"/>
              </a:lnSpc>
              <a:buFont typeface="Arial"/>
              <a:buChar char="•"/>
            </a:pPr>
            <a:r>
              <a:rPr lang="en-US" b="true" sz="3875">
                <a:solidFill>
                  <a:srgbClr val="E6DE22"/>
                </a:solidFill>
                <a:latin typeface="Canva Sans Bold"/>
                <a:ea typeface="Canva Sans Bold"/>
                <a:cs typeface="Canva Sans Bold"/>
                <a:sym typeface="Canva Sans Bold"/>
              </a:rPr>
              <a:t>No</a:t>
            </a:r>
            <a:r>
              <a:rPr lang="en-US" b="true" sz="3875">
                <a:solidFill>
                  <a:srgbClr val="E6DE22"/>
                </a:solidFill>
                <a:latin typeface="Canva Sans Bold"/>
                <a:ea typeface="Canva Sans Bold"/>
                <a:cs typeface="Canva Sans Bold"/>
                <a:sym typeface="Canva Sans Bold"/>
              </a:rPr>
              <a:t>SQL</a:t>
            </a:r>
            <a:r>
              <a:rPr lang="en-US" b="true" sz="3875">
                <a:solidFill>
                  <a:srgbClr val="FFFFFF"/>
                </a:solidFill>
                <a:latin typeface="Canva Sans Bold"/>
                <a:ea typeface="Canva Sans Bold"/>
                <a:cs typeface="Canva Sans Bold"/>
                <a:sym typeface="Canva Sans Bold"/>
              </a:rPr>
              <a:t>: Optimized for high-speed read and write operations, making it ideal for real-time data processing and analytics.</a:t>
            </a:r>
          </a:p>
          <a:p>
            <a:pPr algn="l">
              <a:lnSpc>
                <a:spcPts val="5426"/>
              </a:lnSpc>
            </a:pPr>
          </a:p>
          <a:p>
            <a:pPr algn="l" marL="836820" indent="-418410" lvl="1">
              <a:lnSpc>
                <a:spcPts val="5426"/>
              </a:lnSpc>
              <a:buFont typeface="Arial"/>
              <a:buChar char="•"/>
            </a:pPr>
            <a:r>
              <a:rPr lang="en-US" b="true" sz="3875">
                <a:solidFill>
                  <a:srgbClr val="E6DE22"/>
                </a:solidFill>
                <a:latin typeface="Canva Sans Bold"/>
                <a:ea typeface="Canva Sans Bold"/>
                <a:cs typeface="Canva Sans Bold"/>
                <a:sym typeface="Canva Sans Bold"/>
              </a:rPr>
              <a:t>SQL</a:t>
            </a:r>
            <a:r>
              <a:rPr lang="en-US" b="true" sz="3875">
                <a:solidFill>
                  <a:srgbClr val="FFFFFF"/>
                </a:solidFill>
                <a:latin typeface="Canva Sans Bold"/>
                <a:ea typeface="Canva Sans Bold"/>
                <a:cs typeface="Canva Sans Bold"/>
                <a:sym typeface="Canva Sans Bold"/>
              </a:rPr>
              <a:t>: Though performant, it can suffer from slower read/write operations when dealing with very large volumes of data due to ACID transaction overhead and complex joins.</a:t>
            </a:r>
          </a:p>
          <a:p>
            <a:pPr algn="l">
              <a:lnSpc>
                <a:spcPts val="5426"/>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266103" y="3325556"/>
            <a:ext cx="6966785" cy="3635887"/>
          </a:xfrm>
          <a:custGeom>
            <a:avLst/>
            <a:gdLst/>
            <a:ahLst/>
            <a:cxnLst/>
            <a:rect r="r" b="b" t="t" l="l"/>
            <a:pathLst>
              <a:path h="3635887" w="6966785">
                <a:moveTo>
                  <a:pt x="0" y="0"/>
                </a:moveTo>
                <a:lnTo>
                  <a:pt x="6966784" y="0"/>
                </a:lnTo>
                <a:lnTo>
                  <a:pt x="6966784" y="3635888"/>
                </a:lnTo>
                <a:lnTo>
                  <a:pt x="0" y="3635888"/>
                </a:lnTo>
                <a:lnTo>
                  <a:pt x="0" y="0"/>
                </a:lnTo>
                <a:close/>
              </a:path>
            </a:pathLst>
          </a:custGeom>
          <a:blipFill>
            <a:blip r:embed="rId2"/>
            <a:stretch>
              <a:fillRect l="-5407" t="0" r="0" b="0"/>
            </a:stretch>
          </a:blipFill>
        </p:spPr>
      </p:sp>
      <p:pic>
        <p:nvPicPr>
          <p:cNvPr name="Picture 3" id="3"/>
          <p:cNvPicPr>
            <a:picLocks noChangeAspect="true"/>
          </p:cNvPicPr>
          <p:nvPr/>
        </p:nvPicPr>
        <p:blipFill>
          <a:blip r:embed="rId3"/>
          <a:srcRect l="0" t="0" r="0" b="0"/>
          <a:stretch>
            <a:fillRect/>
          </a:stretch>
        </p:blipFill>
        <p:spPr>
          <a:xfrm flipH="false" flipV="false" rot="0">
            <a:off x="1435755" y="2934831"/>
            <a:ext cx="3578044" cy="441733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4077598" y="2657995"/>
            <a:ext cx="3355431" cy="4971009"/>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407193" y="2156627"/>
            <a:ext cx="15473614" cy="6846280"/>
          </a:xfrm>
          <a:prstGeom prst="rect">
            <a:avLst/>
          </a:prstGeom>
        </p:spPr>
        <p:txBody>
          <a:bodyPr anchor="t" rtlCol="false" tIns="0" lIns="0" bIns="0" rIns="0">
            <a:spAutoFit/>
          </a:bodyPr>
          <a:lstStyle/>
          <a:p>
            <a:pPr algn="l">
              <a:lnSpc>
                <a:spcPts val="5426"/>
              </a:lnSpc>
            </a:pPr>
            <a:r>
              <a:rPr lang="en-US" sz="3875" b="true">
                <a:solidFill>
                  <a:srgbClr val="38B6FF"/>
                </a:solidFill>
                <a:latin typeface="Canva Sans Bold"/>
                <a:ea typeface="Canva Sans Bold"/>
                <a:cs typeface="Canva Sans Bold"/>
                <a:sym typeface="Canva Sans Bold"/>
              </a:rPr>
              <a:t>Handling Unstructured Data</a:t>
            </a:r>
          </a:p>
          <a:p>
            <a:pPr algn="l">
              <a:lnSpc>
                <a:spcPts val="5426"/>
              </a:lnSpc>
            </a:pPr>
          </a:p>
          <a:p>
            <a:pPr algn="l" marL="836820" indent="-418410" lvl="1">
              <a:lnSpc>
                <a:spcPts val="5426"/>
              </a:lnSpc>
              <a:buFont typeface="Arial"/>
              <a:buChar char="•"/>
            </a:pPr>
            <a:r>
              <a:rPr lang="en-US" b="true" sz="3875">
                <a:solidFill>
                  <a:srgbClr val="E6DE22"/>
                </a:solidFill>
                <a:latin typeface="Canva Sans Bold"/>
                <a:ea typeface="Canva Sans Bold"/>
                <a:cs typeface="Canva Sans Bold"/>
                <a:sym typeface="Canva Sans Bold"/>
              </a:rPr>
              <a:t>No</a:t>
            </a:r>
            <a:r>
              <a:rPr lang="en-US" b="true" sz="3875">
                <a:solidFill>
                  <a:srgbClr val="E6DE22"/>
                </a:solidFill>
                <a:latin typeface="Canva Sans Bold"/>
                <a:ea typeface="Canva Sans Bold"/>
                <a:cs typeface="Canva Sans Bold"/>
                <a:sym typeface="Canva Sans Bold"/>
              </a:rPr>
              <a:t>SQL</a:t>
            </a:r>
            <a:r>
              <a:rPr lang="en-US" b="true" sz="3875">
                <a:solidFill>
                  <a:srgbClr val="FFFFFF"/>
                </a:solidFill>
                <a:latin typeface="Canva Sans Bold"/>
                <a:ea typeface="Canva Sans Bold"/>
                <a:cs typeface="Canva Sans Bold"/>
                <a:sym typeface="Canva Sans Bold"/>
              </a:rPr>
              <a:t>: Efficiently handles unstructured or semi-structured data, which is common in real-time analytics (e.g., varied user activity types).</a:t>
            </a:r>
          </a:p>
          <a:p>
            <a:pPr algn="l">
              <a:lnSpc>
                <a:spcPts val="5426"/>
              </a:lnSpc>
            </a:pPr>
          </a:p>
          <a:p>
            <a:pPr algn="l" marL="836820" indent="-418410" lvl="1">
              <a:lnSpc>
                <a:spcPts val="5426"/>
              </a:lnSpc>
              <a:buFont typeface="Arial"/>
              <a:buChar char="•"/>
            </a:pPr>
            <a:r>
              <a:rPr lang="en-US" b="true" sz="3875">
                <a:solidFill>
                  <a:srgbClr val="E6DE22"/>
                </a:solidFill>
                <a:latin typeface="Canva Sans Bold"/>
                <a:ea typeface="Canva Sans Bold"/>
                <a:cs typeface="Canva Sans Bold"/>
                <a:sym typeface="Canva Sans Bold"/>
              </a:rPr>
              <a:t>SQL</a:t>
            </a:r>
            <a:r>
              <a:rPr lang="en-US" b="true" sz="3875">
                <a:solidFill>
                  <a:srgbClr val="FFFFFF"/>
                </a:solidFill>
                <a:latin typeface="Canva Sans Bold"/>
                <a:ea typeface="Canva Sans Bold"/>
                <a:cs typeface="Canva Sans Bold"/>
                <a:sym typeface="Canva Sans Bold"/>
              </a:rPr>
              <a:t>: Best suited for structured data. Handling unstructured data requires complex transformations or additional systems (e.g., storing JSON data in columns).</a:t>
            </a:r>
          </a:p>
          <a:p>
            <a:pPr algn="l">
              <a:lnSpc>
                <a:spcPts val="5426"/>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922684" y="2394876"/>
            <a:ext cx="1278483" cy="2725449"/>
          </a:xfrm>
          <a:custGeom>
            <a:avLst/>
            <a:gdLst/>
            <a:ahLst/>
            <a:cxnLst/>
            <a:rect r="r" b="b" t="t" l="l"/>
            <a:pathLst>
              <a:path h="2725449" w="1278483">
                <a:moveTo>
                  <a:pt x="0" y="0"/>
                </a:moveTo>
                <a:lnTo>
                  <a:pt x="1278484" y="0"/>
                </a:lnTo>
                <a:lnTo>
                  <a:pt x="1278484" y="2725450"/>
                </a:lnTo>
                <a:lnTo>
                  <a:pt x="0" y="2725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064356" y="5463099"/>
            <a:ext cx="2112133" cy="2112133"/>
          </a:xfrm>
          <a:custGeom>
            <a:avLst/>
            <a:gdLst/>
            <a:ahLst/>
            <a:cxnLst/>
            <a:rect r="r" b="b" t="t" l="l"/>
            <a:pathLst>
              <a:path h="2112133" w="2112133">
                <a:moveTo>
                  <a:pt x="0" y="0"/>
                </a:moveTo>
                <a:lnTo>
                  <a:pt x="2112133" y="0"/>
                </a:lnTo>
                <a:lnTo>
                  <a:pt x="2112133" y="2112133"/>
                </a:lnTo>
                <a:lnTo>
                  <a:pt x="0" y="21121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9" id="9"/>
          <p:cNvSpPr txBox="true"/>
          <p:nvPr/>
        </p:nvSpPr>
        <p:spPr>
          <a:xfrm rot="0">
            <a:off x="5784492" y="2511743"/>
            <a:ext cx="7861838" cy="1878362"/>
          </a:xfrm>
          <a:prstGeom prst="rect">
            <a:avLst/>
          </a:prstGeom>
        </p:spPr>
        <p:txBody>
          <a:bodyPr anchor="t" rtlCol="false" tIns="0" lIns="0" bIns="0" rIns="0">
            <a:spAutoFit/>
          </a:bodyPr>
          <a:lstStyle/>
          <a:p>
            <a:pPr algn="ctr">
              <a:lnSpc>
                <a:spcPts val="15495"/>
              </a:lnSpc>
            </a:pPr>
            <a:r>
              <a:rPr lang="en-US" sz="11067" b="true">
                <a:solidFill>
                  <a:srgbClr val="FFFFFF"/>
                </a:solidFill>
                <a:latin typeface="Canva Sans Bold"/>
                <a:ea typeface="Canva Sans Bold"/>
                <a:cs typeface="Canva Sans Bold"/>
                <a:sym typeface="Canva Sans Bold"/>
              </a:rPr>
              <a:t>Installation</a:t>
            </a:r>
          </a:p>
        </p:txBody>
      </p:sp>
      <p:sp>
        <p:nvSpPr>
          <p:cNvPr name="Freeform 10" id="10"/>
          <p:cNvSpPr/>
          <p:nvPr/>
        </p:nvSpPr>
        <p:spPr>
          <a:xfrm flipH="false" flipV="false" rot="0">
            <a:off x="11482769" y="5120326"/>
            <a:ext cx="1821094" cy="2454906"/>
          </a:xfrm>
          <a:custGeom>
            <a:avLst/>
            <a:gdLst/>
            <a:ahLst/>
            <a:cxnLst/>
            <a:rect r="r" b="b" t="t" l="l"/>
            <a:pathLst>
              <a:path h="2454906" w="1821094">
                <a:moveTo>
                  <a:pt x="0" y="0"/>
                </a:moveTo>
                <a:lnTo>
                  <a:pt x="1821094" y="0"/>
                </a:lnTo>
                <a:lnTo>
                  <a:pt x="1821094" y="2454906"/>
                </a:lnTo>
                <a:lnTo>
                  <a:pt x="0" y="24549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2979420" y="3266440"/>
            <a:ext cx="12329160" cy="3658870"/>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Default port of mongodb is 27017</a:t>
            </a:r>
          </a:p>
          <a:p>
            <a:pPr algn="ctr">
              <a:lnSpc>
                <a:spcPts val="7279"/>
              </a:lnSpc>
            </a:pPr>
          </a:p>
          <a:p>
            <a:pPr algn="ctr">
              <a:lnSpc>
                <a:spcPts val="7279"/>
              </a:lnSpc>
            </a:pPr>
            <a:r>
              <a:rPr lang="en-US" sz="5199" b="true">
                <a:solidFill>
                  <a:srgbClr val="FFFFFF"/>
                </a:solidFill>
                <a:latin typeface="Canva Sans Bold"/>
                <a:ea typeface="Canva Sans Bold"/>
                <a:cs typeface="Canva Sans Bold"/>
                <a:sym typeface="Canva Sans Bold"/>
              </a:rPr>
              <a:t>To listen on different port, we can use </a:t>
            </a:r>
          </a:p>
          <a:p>
            <a:pPr algn="ctr">
              <a:lnSpc>
                <a:spcPts val="7279"/>
              </a:lnSpc>
            </a:pPr>
            <a:r>
              <a:rPr lang="en-US" sz="5199" b="true">
                <a:solidFill>
                  <a:srgbClr val="FFFFFF"/>
                </a:solidFill>
                <a:latin typeface="Canva Sans Bold"/>
                <a:ea typeface="Canva Sans Bold"/>
                <a:cs typeface="Canva Sans Bold"/>
                <a:sym typeface="Canva Sans Bold"/>
              </a:rPr>
              <a:t>mongod --port 27019</a:t>
            </a:r>
          </a:p>
        </p:txBody>
      </p:sp>
    </p:spTree>
  </p:cSld>
  <p:clrMapOvr>
    <a:masterClrMapping/>
  </p:clrMapOvr>
</p:sld>
</file>

<file path=ppt/slides/slide23.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513484" y="1346895"/>
            <a:ext cx="13163312" cy="7354570"/>
          </a:xfrm>
          <a:prstGeom prst="rect">
            <a:avLst/>
          </a:prstGeom>
        </p:spPr>
        <p:txBody>
          <a:bodyPr anchor="t" rtlCol="false" tIns="0" lIns="0" bIns="0" rIns="0">
            <a:spAutoFit/>
          </a:bodyPr>
          <a:lstStyle/>
          <a:p>
            <a:pPr algn="l" marL="1122679" indent="-561340" lvl="1">
              <a:lnSpc>
                <a:spcPts val="7279"/>
              </a:lnSpc>
              <a:buFont typeface="Arial"/>
              <a:buChar char="•"/>
            </a:pPr>
            <a:r>
              <a:rPr lang="en-US" b="true" sz="5199">
                <a:solidFill>
                  <a:srgbClr val="38B6FF"/>
                </a:solidFill>
                <a:latin typeface="Canva Sans Bold"/>
                <a:ea typeface="Canva Sans Bold"/>
                <a:cs typeface="Canva Sans Bold"/>
                <a:sym typeface="Canva Sans Bold"/>
              </a:rPr>
              <a:t>Database</a:t>
            </a:r>
          </a:p>
          <a:p>
            <a:pPr algn="l" marL="2245359" indent="-748453" lvl="2">
              <a:lnSpc>
                <a:spcPts val="7279"/>
              </a:lnSpc>
              <a:buFont typeface="Arial"/>
              <a:buChar char="⚬"/>
            </a:pPr>
            <a:r>
              <a:rPr lang="en-US" b="true" sz="5199">
                <a:solidFill>
                  <a:srgbClr val="38B6FF"/>
                </a:solidFill>
                <a:latin typeface="Canva Sans Bold"/>
                <a:ea typeface="Canva Sans Bold"/>
                <a:cs typeface="Canva Sans Bold"/>
                <a:sym typeface="Canva Sans Bold"/>
              </a:rPr>
              <a:t>Creating, connect, listing, droping</a:t>
            </a:r>
          </a:p>
          <a:p>
            <a:pPr algn="l" marL="1122679" indent="-561340" lvl="1">
              <a:lnSpc>
                <a:spcPts val="7279"/>
              </a:lnSpc>
              <a:buFont typeface="Arial"/>
              <a:buChar char="•"/>
            </a:pPr>
            <a:r>
              <a:rPr lang="en-US" b="true" sz="5199">
                <a:solidFill>
                  <a:srgbClr val="38B6FF"/>
                </a:solidFill>
                <a:latin typeface="Canva Sans Bold"/>
                <a:ea typeface="Canva Sans Bold"/>
                <a:cs typeface="Canva Sans Bold"/>
                <a:sym typeface="Canva Sans Bold"/>
              </a:rPr>
              <a:t>CRUD</a:t>
            </a:r>
          </a:p>
          <a:p>
            <a:pPr algn="l" marL="2245359" indent="-748453" lvl="2">
              <a:lnSpc>
                <a:spcPts val="7279"/>
              </a:lnSpc>
              <a:buFont typeface="Arial"/>
              <a:buChar char="⚬"/>
            </a:pPr>
            <a:r>
              <a:rPr lang="en-US" b="true" sz="5199">
                <a:solidFill>
                  <a:srgbClr val="38B6FF"/>
                </a:solidFill>
                <a:latin typeface="Canva Sans Bold"/>
                <a:ea typeface="Canva Sans Bold"/>
                <a:cs typeface="Canva Sans Bold"/>
                <a:sym typeface="Canva Sans Bold"/>
              </a:rPr>
              <a:t>Create - New collection</a:t>
            </a:r>
          </a:p>
          <a:p>
            <a:pPr algn="l" marL="3368038" indent="-842010" lvl="3">
              <a:lnSpc>
                <a:spcPts val="7279"/>
              </a:lnSpc>
              <a:buFont typeface="Arial"/>
              <a:buChar char="￭"/>
            </a:pPr>
            <a:r>
              <a:rPr lang="en-US" b="true" sz="5199">
                <a:solidFill>
                  <a:srgbClr val="38B6FF"/>
                </a:solidFill>
                <a:latin typeface="Canva Sans Bold"/>
                <a:ea typeface="Canva Sans Bold"/>
                <a:cs typeface="Canva Sans Bold"/>
                <a:sym typeface="Canva Sans Bold"/>
              </a:rPr>
              <a:t>Inserting data</a:t>
            </a:r>
          </a:p>
          <a:p>
            <a:pPr algn="l" marL="2245359" indent="-748453" lvl="2">
              <a:lnSpc>
                <a:spcPts val="7279"/>
              </a:lnSpc>
              <a:buFont typeface="Arial"/>
              <a:buChar char="⚬"/>
            </a:pPr>
            <a:r>
              <a:rPr lang="en-US" b="true" sz="5199">
                <a:solidFill>
                  <a:srgbClr val="38B6FF"/>
                </a:solidFill>
                <a:latin typeface="Canva Sans Bold"/>
                <a:ea typeface="Canva Sans Bold"/>
                <a:cs typeface="Canva Sans Bold"/>
                <a:sym typeface="Canva Sans Bold"/>
              </a:rPr>
              <a:t>Read - How to read data</a:t>
            </a:r>
          </a:p>
          <a:p>
            <a:pPr algn="l" marL="2245359" indent="-748453" lvl="2">
              <a:lnSpc>
                <a:spcPts val="7279"/>
              </a:lnSpc>
              <a:buFont typeface="Arial"/>
              <a:buChar char="⚬"/>
            </a:pPr>
            <a:r>
              <a:rPr lang="en-US" b="true" sz="5199">
                <a:solidFill>
                  <a:srgbClr val="38B6FF"/>
                </a:solidFill>
                <a:latin typeface="Canva Sans Bold"/>
                <a:ea typeface="Canva Sans Bold"/>
                <a:cs typeface="Canva Sans Bold"/>
                <a:sym typeface="Canva Sans Bold"/>
              </a:rPr>
              <a:t>Update data</a:t>
            </a:r>
          </a:p>
          <a:p>
            <a:pPr algn="l" marL="2245359" indent="-748453" lvl="2">
              <a:lnSpc>
                <a:spcPts val="7279"/>
              </a:lnSpc>
              <a:buFont typeface="Arial"/>
              <a:buChar char="⚬"/>
            </a:pPr>
            <a:r>
              <a:rPr lang="en-US" b="true" sz="5199">
                <a:solidFill>
                  <a:srgbClr val="38B6FF"/>
                </a:solidFill>
                <a:latin typeface="Canva Sans Bold"/>
                <a:ea typeface="Canva Sans Bold"/>
                <a:cs typeface="Canva Sans Bold"/>
                <a:sym typeface="Canva Sans Bold"/>
              </a:rPr>
              <a:t>Delete data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2094437" y="3458562"/>
            <a:ext cx="14099126" cy="3207951"/>
          </a:xfrm>
          <a:prstGeom prst="rect">
            <a:avLst/>
          </a:prstGeom>
        </p:spPr>
        <p:txBody>
          <a:bodyPr anchor="t" rtlCol="false" tIns="0" lIns="0" bIns="0" rIns="0">
            <a:spAutoFit/>
          </a:bodyPr>
          <a:lstStyle/>
          <a:p>
            <a:pPr algn="ctr">
              <a:lnSpc>
                <a:spcPts val="12974"/>
              </a:lnSpc>
            </a:pPr>
            <a:r>
              <a:rPr lang="en-US" sz="9267" b="true">
                <a:solidFill>
                  <a:srgbClr val="20B5EC"/>
                </a:solidFill>
                <a:latin typeface="Canva Sans Bold"/>
                <a:ea typeface="Canva Sans Bold"/>
                <a:cs typeface="Canva Sans Bold"/>
                <a:sym typeface="Canva Sans Bold"/>
              </a:rPr>
              <a:t>Create</a:t>
            </a:r>
          </a:p>
          <a:p>
            <a:pPr algn="ctr">
              <a:lnSpc>
                <a:spcPts val="12974"/>
              </a:lnSpc>
            </a:pPr>
            <a:r>
              <a:rPr lang="en-US" sz="9267" b="true">
                <a:solidFill>
                  <a:srgbClr val="20B5EC"/>
                </a:solidFill>
                <a:latin typeface="Canva Sans Bold"/>
                <a:ea typeface="Canva Sans Bold"/>
                <a:cs typeface="Canva Sans Bold"/>
                <a:sym typeface="Canva Sans Bold"/>
              </a:rPr>
              <a:t>Database and Collection</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2124310" y="2407292"/>
            <a:ext cx="14189260" cy="5022120"/>
          </a:xfrm>
          <a:prstGeom prst="rect">
            <a:avLst/>
          </a:prstGeom>
        </p:spPr>
        <p:txBody>
          <a:bodyPr anchor="t" rtlCol="false" tIns="0" lIns="0" bIns="0" rIns="0">
            <a:spAutoFit/>
          </a:bodyPr>
          <a:lstStyle/>
          <a:p>
            <a:pPr algn="l" marL="1227822" indent="-613911" lvl="1">
              <a:lnSpc>
                <a:spcPts val="7961"/>
              </a:lnSpc>
              <a:buFont typeface="Arial"/>
              <a:buChar char="•"/>
            </a:pPr>
            <a:r>
              <a:rPr lang="en-US" b="true" sz="5686">
                <a:solidFill>
                  <a:srgbClr val="FFFFFF"/>
                </a:solidFill>
                <a:latin typeface="Canva Sans Bold"/>
                <a:ea typeface="Canva Sans Bold"/>
                <a:cs typeface="Canva Sans Bold"/>
                <a:sym typeface="Canva Sans Bold"/>
              </a:rPr>
              <a:t>use database_name</a:t>
            </a:r>
          </a:p>
          <a:p>
            <a:pPr algn="l" marL="1227822" indent="-613911" lvl="1">
              <a:lnSpc>
                <a:spcPts val="7961"/>
              </a:lnSpc>
              <a:buFont typeface="Arial"/>
              <a:buChar char="•"/>
            </a:pPr>
            <a:r>
              <a:rPr lang="en-US" b="true" sz="5686">
                <a:solidFill>
                  <a:srgbClr val="FFFFFF"/>
                </a:solidFill>
                <a:latin typeface="Canva Sans Bold"/>
                <a:ea typeface="Canva Sans Bold"/>
                <a:cs typeface="Canva Sans Bold"/>
                <a:sym typeface="Canva Sans Bold"/>
              </a:rPr>
              <a:t>db.createCollection("myCollection")</a:t>
            </a:r>
          </a:p>
          <a:p>
            <a:pPr algn="l">
              <a:lnSpc>
                <a:spcPts val="7961"/>
              </a:lnSpc>
            </a:pPr>
          </a:p>
          <a:p>
            <a:pPr algn="l" marL="1227822" indent="-613911" lvl="1">
              <a:lnSpc>
                <a:spcPts val="7961"/>
              </a:lnSpc>
              <a:buFont typeface="Arial"/>
              <a:buChar char="•"/>
            </a:pPr>
            <a:r>
              <a:rPr lang="en-US" b="true" sz="5686">
                <a:solidFill>
                  <a:srgbClr val="FFFFFF"/>
                </a:solidFill>
                <a:latin typeface="Canva Sans Bold"/>
                <a:ea typeface="Canva Sans Bold"/>
                <a:cs typeface="Canva Sans Bold"/>
                <a:sym typeface="Canva Sans Bold"/>
              </a:rPr>
              <a:t>show dbs</a:t>
            </a:r>
          </a:p>
          <a:p>
            <a:pPr algn="l" marL="1227822" indent="-613911" lvl="1">
              <a:lnSpc>
                <a:spcPts val="7961"/>
              </a:lnSpc>
              <a:buFont typeface="Arial"/>
              <a:buChar char="•"/>
            </a:pPr>
            <a:r>
              <a:rPr lang="en-US" b="true" sz="5686">
                <a:solidFill>
                  <a:srgbClr val="FFFFFF"/>
                </a:solidFill>
                <a:latin typeface="Canva Sans Bold"/>
                <a:ea typeface="Canva Sans Bold"/>
                <a:cs typeface="Canva Sans Bold"/>
                <a:sym typeface="Canva Sans Bold"/>
              </a:rPr>
              <a:t>show collections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914818" y="3391182"/>
            <a:ext cx="14458364" cy="3314137"/>
          </a:xfrm>
          <a:prstGeom prst="rect">
            <a:avLst/>
          </a:prstGeom>
        </p:spPr>
        <p:txBody>
          <a:bodyPr anchor="t" rtlCol="false" tIns="0" lIns="0" bIns="0" rIns="0">
            <a:spAutoFit/>
          </a:bodyPr>
          <a:lstStyle/>
          <a:p>
            <a:pPr algn="ctr">
              <a:lnSpc>
                <a:spcPts val="13304"/>
              </a:lnSpc>
            </a:pPr>
            <a:r>
              <a:rPr lang="en-US" sz="9503" b="true">
                <a:solidFill>
                  <a:srgbClr val="20B5EC"/>
                </a:solidFill>
                <a:latin typeface="Canva Sans Bold"/>
                <a:ea typeface="Canva Sans Bold"/>
                <a:cs typeface="Canva Sans Bold"/>
                <a:sym typeface="Canva Sans Bold"/>
              </a:rPr>
              <a:t>DROP</a:t>
            </a:r>
          </a:p>
          <a:p>
            <a:pPr algn="ctr">
              <a:lnSpc>
                <a:spcPts val="13304"/>
              </a:lnSpc>
            </a:pPr>
            <a:r>
              <a:rPr lang="en-US" sz="9503" b="true">
                <a:solidFill>
                  <a:srgbClr val="20B5EC"/>
                </a:solidFill>
                <a:latin typeface="Canva Sans Bold"/>
                <a:ea typeface="Canva Sans Bold"/>
                <a:cs typeface="Canva Sans Bold"/>
                <a:sym typeface="Canva Sans Bold"/>
              </a:rPr>
              <a:t>Database and Collection</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2523219" y="3368248"/>
            <a:ext cx="11253490" cy="3033713"/>
          </a:xfrm>
          <a:prstGeom prst="rect">
            <a:avLst/>
          </a:prstGeom>
        </p:spPr>
        <p:txBody>
          <a:bodyPr anchor="t" rtlCol="false" tIns="0" lIns="0" bIns="0" rIns="0">
            <a:spAutoFit/>
          </a:bodyPr>
          <a:lstStyle/>
          <a:p>
            <a:pPr algn="l" marL="1459778" indent="-729889" lvl="1">
              <a:lnSpc>
                <a:spcPts val="12576"/>
              </a:lnSpc>
              <a:buFont typeface="Arial"/>
              <a:buChar char="•"/>
            </a:pPr>
            <a:r>
              <a:rPr lang="en-US" b="true" sz="6761">
                <a:solidFill>
                  <a:srgbClr val="FFFFFF"/>
                </a:solidFill>
                <a:latin typeface="Canva Sans Bold"/>
                <a:ea typeface="Canva Sans Bold"/>
                <a:cs typeface="Canva Sans Bold"/>
                <a:sym typeface="Canva Sans Bold"/>
              </a:rPr>
              <a:t>collection_name.drop()</a:t>
            </a:r>
          </a:p>
          <a:p>
            <a:pPr algn="l" marL="1459778" indent="-729889" lvl="1">
              <a:lnSpc>
                <a:spcPts val="12576"/>
              </a:lnSpc>
              <a:buFont typeface="Arial"/>
              <a:buChar char="•"/>
            </a:pPr>
            <a:r>
              <a:rPr lang="en-US" b="true" sz="6761">
                <a:solidFill>
                  <a:srgbClr val="FFFFFF"/>
                </a:solidFill>
                <a:latin typeface="Canva Sans Bold"/>
                <a:ea typeface="Canva Sans Bold"/>
                <a:cs typeface="Canva Sans Bold"/>
                <a:sym typeface="Canva Sans Bold"/>
              </a:rPr>
              <a:t>db.dropDatabase()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3017342" y="4389167"/>
            <a:ext cx="11928244" cy="1868783"/>
          </a:xfrm>
          <a:prstGeom prst="rect">
            <a:avLst/>
          </a:prstGeom>
        </p:spPr>
        <p:txBody>
          <a:bodyPr anchor="t" rtlCol="false" tIns="0" lIns="0" bIns="0" rIns="0">
            <a:spAutoFit/>
          </a:bodyPr>
          <a:lstStyle/>
          <a:p>
            <a:pPr algn="ctr">
              <a:lnSpc>
                <a:spcPts val="15318"/>
              </a:lnSpc>
            </a:pPr>
            <a:r>
              <a:rPr lang="en-US" sz="10941" b="true">
                <a:solidFill>
                  <a:srgbClr val="20B5EC"/>
                </a:solidFill>
                <a:latin typeface="Canva Sans Bold"/>
                <a:ea typeface="Canva Sans Bold"/>
                <a:cs typeface="Canva Sans Bold"/>
                <a:sym typeface="Canva Sans Bold"/>
              </a:rPr>
              <a:t>CRUD Operations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355244" y="1362632"/>
            <a:ext cx="8494608" cy="6586290"/>
          </a:xfrm>
          <a:prstGeom prst="rect">
            <a:avLst/>
          </a:prstGeom>
        </p:spPr>
        <p:txBody>
          <a:bodyPr anchor="t" rtlCol="false" tIns="0" lIns="0" bIns="0" rIns="0">
            <a:spAutoFit/>
          </a:bodyPr>
          <a:lstStyle/>
          <a:p>
            <a:pPr algn="just">
              <a:lnSpc>
                <a:spcPts val="12058"/>
              </a:lnSpc>
            </a:pPr>
            <a:r>
              <a:rPr lang="en-US" b="true" sz="8613" spc="956">
                <a:solidFill>
                  <a:srgbClr val="FFDE59"/>
                </a:solidFill>
                <a:latin typeface="Barlow Bold"/>
                <a:ea typeface="Barlow Bold"/>
                <a:cs typeface="Barlow Bold"/>
                <a:sym typeface="Barlow Bold"/>
              </a:rPr>
              <a:t>CRUD</a:t>
            </a:r>
          </a:p>
          <a:p>
            <a:pPr algn="just">
              <a:lnSpc>
                <a:spcPts val="5714"/>
              </a:lnSpc>
            </a:pPr>
          </a:p>
          <a:p>
            <a:pPr algn="just" marL="1144646" indent="-572323" lvl="1">
              <a:lnSpc>
                <a:spcPts val="7422"/>
              </a:lnSpc>
              <a:buFont typeface="Arial"/>
              <a:buChar char="•"/>
            </a:pPr>
            <a:r>
              <a:rPr lang="en-US" b="true" sz="5301" spc="588">
                <a:solidFill>
                  <a:srgbClr val="FFFFFF"/>
                </a:solidFill>
                <a:latin typeface="Barlow Heavy"/>
                <a:ea typeface="Barlow Heavy"/>
                <a:cs typeface="Barlow Heavy"/>
                <a:sym typeface="Barlow Heavy"/>
              </a:rPr>
              <a:t>CREATE</a:t>
            </a:r>
          </a:p>
          <a:p>
            <a:pPr algn="just" marL="1144646" indent="-572323" lvl="1">
              <a:lnSpc>
                <a:spcPts val="7422"/>
              </a:lnSpc>
              <a:buFont typeface="Arial"/>
              <a:buChar char="•"/>
            </a:pPr>
            <a:r>
              <a:rPr lang="en-US" b="true" sz="5301" spc="588">
                <a:solidFill>
                  <a:srgbClr val="FFFFFF"/>
                </a:solidFill>
                <a:latin typeface="Barlow Heavy"/>
                <a:ea typeface="Barlow Heavy"/>
                <a:cs typeface="Barlow Heavy"/>
                <a:sym typeface="Barlow Heavy"/>
              </a:rPr>
              <a:t>READ</a:t>
            </a:r>
          </a:p>
          <a:p>
            <a:pPr algn="just" marL="1144646" indent="-572323" lvl="1">
              <a:lnSpc>
                <a:spcPts val="7422"/>
              </a:lnSpc>
              <a:buFont typeface="Arial"/>
              <a:buChar char="•"/>
            </a:pPr>
            <a:r>
              <a:rPr lang="en-US" b="true" sz="5301" spc="588">
                <a:solidFill>
                  <a:srgbClr val="FFFFFF"/>
                </a:solidFill>
                <a:latin typeface="Barlow Heavy"/>
                <a:ea typeface="Barlow Heavy"/>
                <a:cs typeface="Barlow Heavy"/>
                <a:sym typeface="Barlow Heavy"/>
              </a:rPr>
              <a:t>UPDATE</a:t>
            </a:r>
          </a:p>
          <a:p>
            <a:pPr algn="just" marL="1144646" indent="-572323" lvl="1">
              <a:lnSpc>
                <a:spcPts val="7422"/>
              </a:lnSpc>
              <a:buFont typeface="Arial"/>
              <a:buChar char="•"/>
            </a:pPr>
            <a:r>
              <a:rPr lang="en-US" b="true" sz="5301" spc="588">
                <a:solidFill>
                  <a:srgbClr val="FFFFFF"/>
                </a:solidFill>
                <a:latin typeface="Barlow Heavy"/>
                <a:ea typeface="Barlow Heavy"/>
                <a:cs typeface="Barlow Heavy"/>
                <a:sym typeface="Barlow Heavy"/>
              </a:rPr>
              <a:t>DELETE</a:t>
            </a:r>
          </a:p>
          <a:p>
            <a:pPr algn="l">
              <a:lnSpc>
                <a:spcPts val="4513"/>
              </a:lnSpc>
            </a:pPr>
          </a:p>
        </p:txBody>
      </p:sp>
      <p:sp>
        <p:nvSpPr>
          <p:cNvPr name="Freeform 3" id="3"/>
          <p:cNvSpPr/>
          <p:nvPr/>
        </p:nvSpPr>
        <p:spPr>
          <a:xfrm flipH="false" flipV="false" rot="0">
            <a:off x="8704876" y="1524557"/>
            <a:ext cx="1711831" cy="2697729"/>
          </a:xfrm>
          <a:custGeom>
            <a:avLst/>
            <a:gdLst/>
            <a:ahLst/>
            <a:cxnLst/>
            <a:rect r="r" b="b" t="t" l="l"/>
            <a:pathLst>
              <a:path h="2697729" w="1711831">
                <a:moveTo>
                  <a:pt x="0" y="0"/>
                </a:moveTo>
                <a:lnTo>
                  <a:pt x="1711831" y="0"/>
                </a:lnTo>
                <a:lnTo>
                  <a:pt x="1711831" y="2697729"/>
                </a:lnTo>
                <a:lnTo>
                  <a:pt x="0" y="26977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11427752" y="2469182"/>
            <a:ext cx="4505004" cy="1351501"/>
          </a:xfrm>
          <a:prstGeom prst="rect">
            <a:avLst/>
          </a:prstGeom>
        </p:spPr>
      </p:pic>
      <p:sp>
        <p:nvSpPr>
          <p:cNvPr name="Freeform 5" id="5"/>
          <p:cNvSpPr/>
          <p:nvPr/>
        </p:nvSpPr>
        <p:spPr>
          <a:xfrm flipH="false" flipV="false" rot="0">
            <a:off x="8903611" y="5153716"/>
            <a:ext cx="1513096" cy="1513096"/>
          </a:xfrm>
          <a:custGeom>
            <a:avLst/>
            <a:gdLst/>
            <a:ahLst/>
            <a:cxnLst/>
            <a:rect r="r" b="b" t="t" l="l"/>
            <a:pathLst>
              <a:path h="1513096" w="1513096">
                <a:moveTo>
                  <a:pt x="0" y="0"/>
                </a:moveTo>
                <a:lnTo>
                  <a:pt x="1513096" y="0"/>
                </a:lnTo>
                <a:lnTo>
                  <a:pt x="1513096" y="1513096"/>
                </a:lnTo>
                <a:lnTo>
                  <a:pt x="0" y="15130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304517" y="4566289"/>
            <a:ext cx="2519113" cy="2235140"/>
          </a:xfrm>
          <a:custGeom>
            <a:avLst/>
            <a:gdLst/>
            <a:ahLst/>
            <a:cxnLst/>
            <a:rect r="r" b="b" t="t" l="l"/>
            <a:pathLst>
              <a:path h="2235140" w="2519113">
                <a:moveTo>
                  <a:pt x="0" y="0"/>
                </a:moveTo>
                <a:lnTo>
                  <a:pt x="2519113" y="0"/>
                </a:lnTo>
                <a:lnTo>
                  <a:pt x="2519113" y="2235140"/>
                </a:lnTo>
                <a:lnTo>
                  <a:pt x="0" y="22351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957453" y="659406"/>
            <a:ext cx="11377900" cy="8891989"/>
          </a:xfrm>
          <a:prstGeom prst="rect">
            <a:avLst/>
          </a:prstGeom>
        </p:spPr>
        <p:txBody>
          <a:bodyPr anchor="t" rtlCol="false" tIns="0" lIns="0" bIns="0" rIns="0">
            <a:spAutoFit/>
          </a:bodyPr>
          <a:lstStyle/>
          <a:p>
            <a:pPr algn="l">
              <a:lnSpc>
                <a:spcPts val="5858"/>
              </a:lnSpc>
            </a:pPr>
            <a:r>
              <a:rPr lang="en-US" sz="4184" b="true">
                <a:solidFill>
                  <a:srgbClr val="FFFFFF"/>
                </a:solidFill>
                <a:latin typeface="Canva Sans Bold"/>
                <a:ea typeface="Canva Sans Bold"/>
                <a:cs typeface="Canva Sans Bold"/>
                <a:sym typeface="Canva Sans Bold"/>
              </a:rPr>
              <a:t>Topics</a:t>
            </a:r>
          </a:p>
          <a:p>
            <a:pPr algn="l" marL="903449" indent="-451725" lvl="1">
              <a:lnSpc>
                <a:spcPts val="5858"/>
              </a:lnSpc>
              <a:buFont typeface="Arial"/>
              <a:buChar char="•"/>
            </a:pPr>
            <a:r>
              <a:rPr lang="en-US" b="true" sz="4184">
                <a:solidFill>
                  <a:srgbClr val="FFFFFF"/>
                </a:solidFill>
                <a:latin typeface="Canva Sans Bold"/>
                <a:ea typeface="Canva Sans Bold"/>
                <a:cs typeface="Canva Sans Bold"/>
                <a:sym typeface="Canva Sans Bold"/>
              </a:rPr>
              <a:t>What is mongodb?</a:t>
            </a:r>
          </a:p>
          <a:p>
            <a:pPr algn="l" marL="903449" indent="-451725" lvl="1">
              <a:lnSpc>
                <a:spcPts val="5858"/>
              </a:lnSpc>
              <a:buFont typeface="Arial"/>
              <a:buChar char="•"/>
            </a:pPr>
            <a:r>
              <a:rPr lang="en-US" b="true" sz="4184">
                <a:solidFill>
                  <a:srgbClr val="FFFFFF"/>
                </a:solidFill>
                <a:latin typeface="Canva Sans Bold"/>
                <a:ea typeface="Canva Sans Bold"/>
                <a:cs typeface="Canva Sans Bold"/>
                <a:sym typeface="Canva Sans Bold"/>
              </a:rPr>
              <a:t>Installation (MAC &amp; Windows)</a:t>
            </a:r>
          </a:p>
          <a:p>
            <a:pPr algn="l" marL="903449" indent="-451725" lvl="1">
              <a:lnSpc>
                <a:spcPts val="5858"/>
              </a:lnSpc>
              <a:buFont typeface="Arial"/>
              <a:buChar char="•"/>
            </a:pPr>
            <a:r>
              <a:rPr lang="en-US" b="true" sz="4184">
                <a:solidFill>
                  <a:srgbClr val="FFFFFF"/>
                </a:solidFill>
                <a:latin typeface="Canva Sans Bold"/>
                <a:ea typeface="Canva Sans Bold"/>
                <a:cs typeface="Canva Sans Bold"/>
                <a:sym typeface="Canva Sans Bold"/>
              </a:rPr>
              <a:t>Mongodb ATLAS</a:t>
            </a:r>
          </a:p>
          <a:p>
            <a:pPr algn="l" marL="903449" indent="-451725" lvl="1">
              <a:lnSpc>
                <a:spcPts val="5858"/>
              </a:lnSpc>
              <a:buFont typeface="Arial"/>
              <a:buChar char="•"/>
            </a:pPr>
            <a:r>
              <a:rPr lang="en-US" b="true" sz="4184">
                <a:solidFill>
                  <a:srgbClr val="FFFFFF"/>
                </a:solidFill>
                <a:latin typeface="Canva Sans Bold"/>
                <a:ea typeface="Canva Sans Bold"/>
                <a:cs typeface="Canva Sans Bold"/>
                <a:sym typeface="Canva Sans Bold"/>
              </a:rPr>
              <a:t>CRUD Operations</a:t>
            </a:r>
          </a:p>
          <a:p>
            <a:pPr algn="l" marL="903449" indent="-451725" lvl="1">
              <a:lnSpc>
                <a:spcPts val="5858"/>
              </a:lnSpc>
              <a:buFont typeface="Arial"/>
              <a:buChar char="•"/>
            </a:pPr>
            <a:r>
              <a:rPr lang="en-US" b="true" sz="4184">
                <a:solidFill>
                  <a:srgbClr val="FFFFFF"/>
                </a:solidFill>
                <a:latin typeface="Canva Sans Bold"/>
                <a:ea typeface="Canva Sans Bold"/>
                <a:cs typeface="Canva Sans Bold"/>
                <a:sym typeface="Canva Sans Bold"/>
              </a:rPr>
              <a:t>Operators (conditions, logical, relations)</a:t>
            </a:r>
          </a:p>
          <a:p>
            <a:pPr algn="l" marL="903449" indent="-451725" lvl="1">
              <a:lnSpc>
                <a:spcPts val="5858"/>
              </a:lnSpc>
              <a:buFont typeface="Arial"/>
              <a:buChar char="•"/>
            </a:pPr>
            <a:r>
              <a:rPr lang="en-US" b="true" sz="4184">
                <a:solidFill>
                  <a:srgbClr val="FFFFFF"/>
                </a:solidFill>
                <a:latin typeface="Canva Sans Bold"/>
                <a:ea typeface="Canva Sans Bold"/>
                <a:cs typeface="Canva Sans Bold"/>
                <a:sym typeface="Canva Sans Bold"/>
              </a:rPr>
              <a:t>Aggregate Framework</a:t>
            </a:r>
          </a:p>
          <a:p>
            <a:pPr algn="l" marL="903449" indent="-451725" lvl="1">
              <a:lnSpc>
                <a:spcPts val="5858"/>
              </a:lnSpc>
              <a:buFont typeface="Arial"/>
              <a:buChar char="•"/>
            </a:pPr>
            <a:r>
              <a:rPr lang="en-US" b="true" sz="4184">
                <a:solidFill>
                  <a:srgbClr val="FFFFFF"/>
                </a:solidFill>
                <a:latin typeface="Canva Sans Bold"/>
                <a:ea typeface="Canva Sans Bold"/>
                <a:cs typeface="Canva Sans Bold"/>
                <a:sym typeface="Canva Sans Bold"/>
              </a:rPr>
              <a:t>Data Modeling (Relationship)</a:t>
            </a:r>
          </a:p>
          <a:p>
            <a:pPr algn="l" marL="903449" indent="-451725" lvl="1">
              <a:lnSpc>
                <a:spcPts val="5858"/>
              </a:lnSpc>
              <a:buFont typeface="Arial"/>
              <a:buChar char="•"/>
            </a:pPr>
            <a:r>
              <a:rPr lang="en-US" b="true" sz="4184">
                <a:solidFill>
                  <a:srgbClr val="FFFFFF"/>
                </a:solidFill>
                <a:latin typeface="Canva Sans Bold"/>
                <a:ea typeface="Canva Sans Bold"/>
                <a:cs typeface="Canva Sans Bold"/>
                <a:sym typeface="Canva Sans Bold"/>
              </a:rPr>
              <a:t>Schema Validations</a:t>
            </a:r>
          </a:p>
          <a:p>
            <a:pPr algn="l" marL="903449" indent="-451725" lvl="1">
              <a:lnSpc>
                <a:spcPts val="5858"/>
              </a:lnSpc>
              <a:buFont typeface="Arial"/>
              <a:buChar char="•"/>
            </a:pPr>
            <a:r>
              <a:rPr lang="en-US" b="true" sz="4184">
                <a:solidFill>
                  <a:srgbClr val="FFFFFF"/>
                </a:solidFill>
                <a:latin typeface="Canva Sans Bold"/>
                <a:ea typeface="Canva Sans Bold"/>
                <a:cs typeface="Canva Sans Bold"/>
                <a:sym typeface="Canva Sans Bold"/>
              </a:rPr>
              <a:t>Indexes</a:t>
            </a:r>
            <a:r>
              <a:rPr lang="en-US" b="true" sz="4184">
                <a:solidFill>
                  <a:srgbClr val="FFFFFF"/>
                </a:solidFill>
                <a:latin typeface="Canva Sans Bold"/>
                <a:ea typeface="Canva Sans Bold"/>
                <a:cs typeface="Canva Sans Bold"/>
                <a:sym typeface="Canva Sans Bold"/>
              </a:rPr>
              <a:t> </a:t>
            </a:r>
          </a:p>
          <a:p>
            <a:pPr algn="l" marL="903449" indent="-451725" lvl="1">
              <a:lnSpc>
                <a:spcPts val="5858"/>
              </a:lnSpc>
              <a:buFont typeface="Arial"/>
              <a:buChar char="•"/>
            </a:pPr>
            <a:r>
              <a:rPr lang="en-US" b="true" sz="4184">
                <a:solidFill>
                  <a:srgbClr val="FFFFFF"/>
                </a:solidFill>
                <a:latin typeface="Canva Sans Bold"/>
                <a:ea typeface="Canva Sans Bold"/>
                <a:cs typeface="Canva Sans Bold"/>
                <a:sym typeface="Canva Sans Bold"/>
              </a:rPr>
              <a:t>Python + Mongodb</a:t>
            </a:r>
          </a:p>
          <a:p>
            <a:pPr algn="l" marL="903449" indent="-451725" lvl="1">
              <a:lnSpc>
                <a:spcPts val="5858"/>
              </a:lnSpc>
              <a:buFont typeface="Arial"/>
              <a:buChar char="•"/>
            </a:pPr>
            <a:r>
              <a:rPr lang="en-US" b="true" sz="4184">
                <a:solidFill>
                  <a:srgbClr val="FFFFFF"/>
                </a:solidFill>
                <a:latin typeface="Canva Sans Bold"/>
                <a:ea typeface="Canva Sans Bold"/>
                <a:cs typeface="Canva Sans Bold"/>
                <a:sym typeface="Canva Sans Bold"/>
              </a:rPr>
              <a:t>Interview questions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3081606" y="477879"/>
            <a:ext cx="2536683" cy="2427929"/>
          </a:xfrm>
          <a:custGeom>
            <a:avLst/>
            <a:gdLst/>
            <a:ahLst/>
            <a:cxnLst/>
            <a:rect r="r" b="b" t="t" l="l"/>
            <a:pathLst>
              <a:path h="2427929" w="2536683">
                <a:moveTo>
                  <a:pt x="0" y="0"/>
                </a:moveTo>
                <a:lnTo>
                  <a:pt x="2536682" y="0"/>
                </a:lnTo>
                <a:lnTo>
                  <a:pt x="2536682" y="2427929"/>
                </a:lnTo>
                <a:lnTo>
                  <a:pt x="0" y="2427929"/>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235387" y="1960472"/>
            <a:ext cx="3970611" cy="1373431"/>
          </a:xfrm>
          <a:prstGeom prst="rect">
            <a:avLst/>
          </a:prstGeom>
        </p:spPr>
        <p:txBody>
          <a:bodyPr anchor="t" rtlCol="false" tIns="0" lIns="0" bIns="0" rIns="0">
            <a:spAutoFit/>
          </a:bodyPr>
          <a:lstStyle/>
          <a:p>
            <a:pPr algn="ctr">
              <a:lnSpc>
                <a:spcPts val="11273"/>
              </a:lnSpc>
            </a:pPr>
            <a:r>
              <a:rPr lang="en-US" sz="8052" b="true">
                <a:solidFill>
                  <a:srgbClr val="FFFFFF"/>
                </a:solidFill>
                <a:latin typeface="Canva Sans Bold"/>
                <a:ea typeface="Canva Sans Bold"/>
                <a:cs typeface="Canva Sans Bold"/>
                <a:sym typeface="Canva Sans Bold"/>
              </a:rPr>
              <a:t>CREATE</a:t>
            </a:r>
          </a:p>
        </p:txBody>
      </p:sp>
      <p:sp>
        <p:nvSpPr>
          <p:cNvPr name="TextBox 9" id="9"/>
          <p:cNvSpPr txBox="true"/>
          <p:nvPr/>
        </p:nvSpPr>
        <p:spPr>
          <a:xfrm rot="0">
            <a:off x="10013726" y="1960472"/>
            <a:ext cx="2802187" cy="1373431"/>
          </a:xfrm>
          <a:prstGeom prst="rect">
            <a:avLst/>
          </a:prstGeom>
        </p:spPr>
        <p:txBody>
          <a:bodyPr anchor="t" rtlCol="false" tIns="0" lIns="0" bIns="0" rIns="0">
            <a:spAutoFit/>
          </a:bodyPr>
          <a:lstStyle/>
          <a:p>
            <a:pPr algn="ctr">
              <a:lnSpc>
                <a:spcPts val="11273"/>
              </a:lnSpc>
            </a:pPr>
            <a:r>
              <a:rPr lang="en-US" sz="8052" b="true">
                <a:solidFill>
                  <a:srgbClr val="FFFFFF"/>
                </a:solidFill>
                <a:latin typeface="Canva Sans Bold"/>
                <a:ea typeface="Canva Sans Bold"/>
                <a:cs typeface="Canva Sans Bold"/>
                <a:sym typeface="Canva Sans Bold"/>
              </a:rPr>
              <a:t>READ</a:t>
            </a:r>
          </a:p>
        </p:txBody>
      </p:sp>
      <p:sp>
        <p:nvSpPr>
          <p:cNvPr name="TextBox 10" id="10"/>
          <p:cNvSpPr txBox="true"/>
          <p:nvPr/>
        </p:nvSpPr>
        <p:spPr>
          <a:xfrm rot="0">
            <a:off x="3612102" y="5585839"/>
            <a:ext cx="4165844" cy="1373431"/>
          </a:xfrm>
          <a:prstGeom prst="rect">
            <a:avLst/>
          </a:prstGeom>
        </p:spPr>
        <p:txBody>
          <a:bodyPr anchor="t" rtlCol="false" tIns="0" lIns="0" bIns="0" rIns="0">
            <a:spAutoFit/>
          </a:bodyPr>
          <a:lstStyle/>
          <a:p>
            <a:pPr algn="ctr">
              <a:lnSpc>
                <a:spcPts val="11273"/>
              </a:lnSpc>
            </a:pPr>
            <a:r>
              <a:rPr lang="en-US" sz="8052" b="true">
                <a:solidFill>
                  <a:srgbClr val="FFFFFF"/>
                </a:solidFill>
                <a:latin typeface="Canva Sans Bold"/>
                <a:ea typeface="Canva Sans Bold"/>
                <a:cs typeface="Canva Sans Bold"/>
                <a:sym typeface="Canva Sans Bold"/>
              </a:rPr>
              <a:t>UPDATE</a:t>
            </a:r>
          </a:p>
        </p:txBody>
      </p:sp>
      <p:sp>
        <p:nvSpPr>
          <p:cNvPr name="TextBox 11" id="11"/>
          <p:cNvSpPr txBox="true"/>
          <p:nvPr/>
        </p:nvSpPr>
        <p:spPr>
          <a:xfrm rot="0">
            <a:off x="11861667" y="5585839"/>
            <a:ext cx="3859735" cy="1373431"/>
          </a:xfrm>
          <a:prstGeom prst="rect">
            <a:avLst/>
          </a:prstGeom>
        </p:spPr>
        <p:txBody>
          <a:bodyPr anchor="t" rtlCol="false" tIns="0" lIns="0" bIns="0" rIns="0">
            <a:spAutoFit/>
          </a:bodyPr>
          <a:lstStyle/>
          <a:p>
            <a:pPr algn="ctr">
              <a:lnSpc>
                <a:spcPts val="11273"/>
              </a:lnSpc>
            </a:pPr>
            <a:r>
              <a:rPr lang="en-US" sz="8052" b="true">
                <a:solidFill>
                  <a:srgbClr val="FFFFFF"/>
                </a:solidFill>
                <a:latin typeface="Canva Sans Bold"/>
                <a:ea typeface="Canva Sans Bold"/>
                <a:cs typeface="Canva Sans Bold"/>
                <a:sym typeface="Canva Sans Bold"/>
              </a:rPr>
              <a:t>DELETE</a:t>
            </a:r>
          </a:p>
        </p:txBody>
      </p:sp>
      <p:sp>
        <p:nvSpPr>
          <p:cNvPr name="TextBox 12" id="12"/>
          <p:cNvSpPr txBox="true"/>
          <p:nvPr/>
        </p:nvSpPr>
        <p:spPr>
          <a:xfrm rot="0">
            <a:off x="1956945" y="3248179"/>
            <a:ext cx="3613597" cy="1587422"/>
          </a:xfrm>
          <a:prstGeom prst="rect">
            <a:avLst/>
          </a:prstGeom>
        </p:spPr>
        <p:txBody>
          <a:bodyPr anchor="t" rtlCol="false" tIns="0" lIns="0" bIns="0" rIns="0">
            <a:spAutoFit/>
          </a:bodyPr>
          <a:lstStyle/>
          <a:p>
            <a:pPr algn="l">
              <a:lnSpc>
                <a:spcPts val="6371"/>
              </a:lnSpc>
            </a:pPr>
            <a:r>
              <a:rPr lang="en-US" sz="4551" b="true">
                <a:solidFill>
                  <a:srgbClr val="20B5EC"/>
                </a:solidFill>
                <a:latin typeface="Canva Sans Bold"/>
                <a:ea typeface="Canva Sans Bold"/>
                <a:cs typeface="Canva Sans Bold"/>
                <a:sym typeface="Canva Sans Bold"/>
              </a:rPr>
              <a:t>insertOne()</a:t>
            </a:r>
          </a:p>
          <a:p>
            <a:pPr algn="l">
              <a:lnSpc>
                <a:spcPts val="6371"/>
              </a:lnSpc>
            </a:pPr>
            <a:r>
              <a:rPr lang="en-US" sz="4551" b="true">
                <a:solidFill>
                  <a:srgbClr val="20B5EC"/>
                </a:solidFill>
                <a:latin typeface="Canva Sans Bold"/>
                <a:ea typeface="Canva Sans Bold"/>
                <a:cs typeface="Canva Sans Bold"/>
                <a:sym typeface="Canva Sans Bold"/>
              </a:rPr>
              <a:t>insertMany()</a:t>
            </a:r>
          </a:p>
        </p:txBody>
      </p:sp>
      <p:sp>
        <p:nvSpPr>
          <p:cNvPr name="TextBox 13" id="13"/>
          <p:cNvSpPr txBox="true"/>
          <p:nvPr/>
        </p:nvSpPr>
        <p:spPr>
          <a:xfrm rot="0">
            <a:off x="10590210" y="3301648"/>
            <a:ext cx="2692978" cy="1587422"/>
          </a:xfrm>
          <a:prstGeom prst="rect">
            <a:avLst/>
          </a:prstGeom>
        </p:spPr>
        <p:txBody>
          <a:bodyPr anchor="t" rtlCol="false" tIns="0" lIns="0" bIns="0" rIns="0">
            <a:spAutoFit/>
          </a:bodyPr>
          <a:lstStyle/>
          <a:p>
            <a:pPr algn="l">
              <a:lnSpc>
                <a:spcPts val="6371"/>
              </a:lnSpc>
            </a:pPr>
            <a:r>
              <a:rPr lang="en-US" sz="4551" b="true">
                <a:solidFill>
                  <a:srgbClr val="20B5EC"/>
                </a:solidFill>
                <a:latin typeface="Canva Sans Bold"/>
                <a:ea typeface="Canva Sans Bold"/>
                <a:cs typeface="Canva Sans Bold"/>
                <a:sym typeface="Canva Sans Bold"/>
              </a:rPr>
              <a:t>find()</a:t>
            </a:r>
          </a:p>
          <a:p>
            <a:pPr algn="l">
              <a:lnSpc>
                <a:spcPts val="6371"/>
              </a:lnSpc>
            </a:pPr>
            <a:r>
              <a:rPr lang="en-US" sz="4551" b="true">
                <a:solidFill>
                  <a:srgbClr val="20B5EC"/>
                </a:solidFill>
                <a:latin typeface="Canva Sans Bold"/>
                <a:ea typeface="Canva Sans Bold"/>
                <a:cs typeface="Canva Sans Bold"/>
                <a:sym typeface="Canva Sans Bold"/>
              </a:rPr>
              <a:t>findOne()</a:t>
            </a:r>
          </a:p>
        </p:txBody>
      </p:sp>
      <p:sp>
        <p:nvSpPr>
          <p:cNvPr name="TextBox 14" id="14"/>
          <p:cNvSpPr txBox="true"/>
          <p:nvPr/>
        </p:nvSpPr>
        <p:spPr>
          <a:xfrm rot="0">
            <a:off x="4450521" y="6923565"/>
            <a:ext cx="3984471" cy="1587422"/>
          </a:xfrm>
          <a:prstGeom prst="rect">
            <a:avLst/>
          </a:prstGeom>
        </p:spPr>
        <p:txBody>
          <a:bodyPr anchor="t" rtlCol="false" tIns="0" lIns="0" bIns="0" rIns="0">
            <a:spAutoFit/>
          </a:bodyPr>
          <a:lstStyle/>
          <a:p>
            <a:pPr algn="l">
              <a:lnSpc>
                <a:spcPts val="6371"/>
              </a:lnSpc>
            </a:pPr>
            <a:r>
              <a:rPr lang="en-US" sz="4551" b="true">
                <a:solidFill>
                  <a:srgbClr val="20B5EC"/>
                </a:solidFill>
                <a:latin typeface="Canva Sans Bold"/>
                <a:ea typeface="Canva Sans Bold"/>
                <a:cs typeface="Canva Sans Bold"/>
                <a:sym typeface="Canva Sans Bold"/>
              </a:rPr>
              <a:t>updateOne()</a:t>
            </a:r>
          </a:p>
          <a:p>
            <a:pPr algn="l">
              <a:lnSpc>
                <a:spcPts val="6371"/>
              </a:lnSpc>
            </a:pPr>
            <a:r>
              <a:rPr lang="en-US" sz="4551" b="true">
                <a:solidFill>
                  <a:srgbClr val="20B5EC"/>
                </a:solidFill>
                <a:latin typeface="Canva Sans Bold"/>
                <a:ea typeface="Canva Sans Bold"/>
                <a:cs typeface="Canva Sans Bold"/>
                <a:sym typeface="Canva Sans Bold"/>
              </a:rPr>
              <a:t>updateMany()</a:t>
            </a:r>
          </a:p>
        </p:txBody>
      </p:sp>
      <p:sp>
        <p:nvSpPr>
          <p:cNvPr name="TextBox 15" id="15"/>
          <p:cNvSpPr txBox="true"/>
          <p:nvPr/>
        </p:nvSpPr>
        <p:spPr>
          <a:xfrm rot="0">
            <a:off x="12423926" y="6930696"/>
            <a:ext cx="3778974" cy="1587422"/>
          </a:xfrm>
          <a:prstGeom prst="rect">
            <a:avLst/>
          </a:prstGeom>
        </p:spPr>
        <p:txBody>
          <a:bodyPr anchor="t" rtlCol="false" tIns="0" lIns="0" bIns="0" rIns="0">
            <a:spAutoFit/>
          </a:bodyPr>
          <a:lstStyle/>
          <a:p>
            <a:pPr algn="l">
              <a:lnSpc>
                <a:spcPts val="6371"/>
              </a:lnSpc>
            </a:pPr>
            <a:r>
              <a:rPr lang="en-US" sz="4551" b="true">
                <a:solidFill>
                  <a:srgbClr val="20B5EC"/>
                </a:solidFill>
                <a:latin typeface="Canva Sans Bold"/>
                <a:ea typeface="Canva Sans Bold"/>
                <a:cs typeface="Canva Sans Bold"/>
                <a:sym typeface="Canva Sans Bold"/>
              </a:rPr>
              <a:t>deleteOne()</a:t>
            </a:r>
          </a:p>
          <a:p>
            <a:pPr algn="l">
              <a:lnSpc>
                <a:spcPts val="6371"/>
              </a:lnSpc>
            </a:pPr>
            <a:r>
              <a:rPr lang="en-US" sz="4551" b="true">
                <a:solidFill>
                  <a:srgbClr val="20B5EC"/>
                </a:solidFill>
                <a:latin typeface="Canva Sans Bold"/>
                <a:ea typeface="Canva Sans Bold"/>
                <a:cs typeface="Canva Sans Bold"/>
                <a:sym typeface="Canva Sans Bold"/>
              </a:rPr>
              <a:t>deleteMany()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970473" y="4189473"/>
            <a:ext cx="3975113" cy="1908054"/>
          </a:xfrm>
          <a:custGeom>
            <a:avLst/>
            <a:gdLst/>
            <a:ahLst/>
            <a:cxnLst/>
            <a:rect r="r" b="b" t="t" l="l"/>
            <a:pathLst>
              <a:path h="1908054" w="3975113">
                <a:moveTo>
                  <a:pt x="0" y="0"/>
                </a:moveTo>
                <a:lnTo>
                  <a:pt x="3975113" y="0"/>
                </a:lnTo>
                <a:lnTo>
                  <a:pt x="3975113" y="1908054"/>
                </a:lnTo>
                <a:lnTo>
                  <a:pt x="0" y="1908054"/>
                </a:lnTo>
                <a:lnTo>
                  <a:pt x="0" y="0"/>
                </a:lnTo>
                <a:close/>
              </a:path>
            </a:pathLst>
          </a:custGeom>
          <a:blipFill>
            <a:blip r:embed="rId7"/>
            <a:stretch>
              <a:fillRect l="0" t="0" r="0" b="0"/>
            </a:stretch>
          </a:blipFill>
        </p:spPr>
      </p:sp>
      <p:sp>
        <p:nvSpPr>
          <p:cNvPr name="TextBox 8" id="8"/>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9" id="9"/>
          <p:cNvSpPr txBox="true"/>
          <p:nvPr/>
        </p:nvSpPr>
        <p:spPr>
          <a:xfrm rot="0">
            <a:off x="5511441" y="1397099"/>
            <a:ext cx="4257041" cy="7416602"/>
          </a:xfrm>
          <a:prstGeom prst="rect">
            <a:avLst/>
          </a:prstGeom>
        </p:spPr>
        <p:txBody>
          <a:bodyPr anchor="t" rtlCol="false" tIns="0" lIns="0" bIns="0" rIns="0">
            <a:spAutoFit/>
          </a:bodyPr>
          <a:lstStyle/>
          <a:p>
            <a:pPr algn="l" marL="904882" indent="-452441" lvl="1">
              <a:lnSpc>
                <a:spcPts val="5867"/>
              </a:lnSpc>
              <a:buFont typeface="Arial"/>
              <a:buChar char="•"/>
            </a:pPr>
            <a:r>
              <a:rPr lang="en-US" b="true" sz="4191">
                <a:solidFill>
                  <a:srgbClr val="FFFFFF"/>
                </a:solidFill>
                <a:latin typeface="Canva Sans Bold"/>
                <a:ea typeface="Canva Sans Bold"/>
                <a:cs typeface="Canva Sans Bold"/>
                <a:sym typeface="Canva Sans Bold"/>
              </a:rPr>
              <a:t>maker</a:t>
            </a:r>
          </a:p>
          <a:p>
            <a:pPr algn="l" marL="904882" indent="-452441" lvl="1">
              <a:lnSpc>
                <a:spcPts val="5867"/>
              </a:lnSpc>
              <a:buFont typeface="Arial"/>
              <a:buChar char="•"/>
            </a:pPr>
            <a:r>
              <a:rPr lang="en-US" b="true" sz="4191">
                <a:solidFill>
                  <a:srgbClr val="FFFFFF"/>
                </a:solidFill>
                <a:latin typeface="Canva Sans Bold"/>
                <a:ea typeface="Canva Sans Bold"/>
                <a:cs typeface="Canva Sans Bold"/>
                <a:sym typeface="Canva Sans Bold"/>
              </a:rPr>
              <a:t>model</a:t>
            </a:r>
          </a:p>
          <a:p>
            <a:pPr algn="l" marL="904882" indent="-452441" lvl="1">
              <a:lnSpc>
                <a:spcPts val="5867"/>
              </a:lnSpc>
              <a:buFont typeface="Arial"/>
              <a:buChar char="•"/>
            </a:pPr>
            <a:r>
              <a:rPr lang="en-US" b="true" sz="4191">
                <a:solidFill>
                  <a:srgbClr val="FFFFFF"/>
                </a:solidFill>
                <a:latin typeface="Canva Sans Bold"/>
                <a:ea typeface="Canva Sans Bold"/>
                <a:cs typeface="Canva Sans Bold"/>
                <a:sym typeface="Canva Sans Bold"/>
              </a:rPr>
              <a:t>fuel type</a:t>
            </a:r>
          </a:p>
          <a:p>
            <a:pPr algn="l" marL="904882" indent="-452441" lvl="1">
              <a:lnSpc>
                <a:spcPts val="5867"/>
              </a:lnSpc>
              <a:buFont typeface="Arial"/>
              <a:buChar char="•"/>
            </a:pPr>
            <a:r>
              <a:rPr lang="en-US" b="true" sz="4191">
                <a:solidFill>
                  <a:srgbClr val="FFFFFF"/>
                </a:solidFill>
                <a:latin typeface="Canva Sans Bold"/>
                <a:ea typeface="Canva Sans Bold"/>
                <a:cs typeface="Canva Sans Bold"/>
                <a:sym typeface="Canva Sans Bold"/>
              </a:rPr>
              <a:t>transmission</a:t>
            </a:r>
          </a:p>
          <a:p>
            <a:pPr algn="l" marL="904882" indent="-452441" lvl="1">
              <a:lnSpc>
                <a:spcPts val="5867"/>
              </a:lnSpc>
              <a:buFont typeface="Arial"/>
              <a:buChar char="•"/>
            </a:pPr>
            <a:r>
              <a:rPr lang="en-US" b="true" sz="4191">
                <a:solidFill>
                  <a:srgbClr val="FFFFFF"/>
                </a:solidFill>
                <a:latin typeface="Canva Sans Bold"/>
                <a:ea typeface="Canva Sans Bold"/>
                <a:cs typeface="Canva Sans Bold"/>
                <a:sym typeface="Canva Sans Bold"/>
              </a:rPr>
              <a:t>engine</a:t>
            </a:r>
          </a:p>
          <a:p>
            <a:pPr algn="l" marL="1809765" indent="-603255" lvl="2">
              <a:lnSpc>
                <a:spcPts val="5867"/>
              </a:lnSpc>
              <a:buFont typeface="Arial"/>
              <a:buChar char="⚬"/>
            </a:pPr>
            <a:r>
              <a:rPr lang="en-US" b="true" sz="4191">
                <a:solidFill>
                  <a:srgbClr val="FFFFFF"/>
                </a:solidFill>
                <a:latin typeface="Canva Sans Bold"/>
                <a:ea typeface="Canva Sans Bold"/>
                <a:cs typeface="Canva Sans Bold"/>
                <a:sym typeface="Canva Sans Bold"/>
              </a:rPr>
              <a:t>cc</a:t>
            </a:r>
          </a:p>
          <a:p>
            <a:pPr algn="l" marL="1809765" indent="-603255" lvl="2">
              <a:lnSpc>
                <a:spcPts val="5867"/>
              </a:lnSpc>
              <a:buFont typeface="Arial"/>
              <a:buChar char="⚬"/>
            </a:pPr>
            <a:r>
              <a:rPr lang="en-US" b="true" sz="4191">
                <a:solidFill>
                  <a:srgbClr val="FFFFFF"/>
                </a:solidFill>
                <a:latin typeface="Canva Sans Bold"/>
                <a:ea typeface="Canva Sans Bold"/>
                <a:cs typeface="Canva Sans Bold"/>
                <a:sym typeface="Canva Sans Bold"/>
              </a:rPr>
              <a:t>torque</a:t>
            </a:r>
          </a:p>
          <a:p>
            <a:pPr algn="l" marL="904882" indent="-452441" lvl="1">
              <a:lnSpc>
                <a:spcPts val="5867"/>
              </a:lnSpc>
              <a:buFont typeface="Arial"/>
              <a:buChar char="•"/>
            </a:pPr>
            <a:r>
              <a:rPr lang="en-US" b="true" sz="4191">
                <a:solidFill>
                  <a:srgbClr val="FFFFFF"/>
                </a:solidFill>
                <a:latin typeface="Canva Sans Bold"/>
                <a:ea typeface="Canva Sans Bold"/>
                <a:cs typeface="Canva Sans Bold"/>
                <a:sym typeface="Canva Sans Bold"/>
              </a:rPr>
              <a:t>features</a:t>
            </a:r>
          </a:p>
          <a:p>
            <a:pPr algn="l" marL="1809765" indent="-603255" lvl="2">
              <a:lnSpc>
                <a:spcPts val="5867"/>
              </a:lnSpc>
              <a:buFont typeface="Arial"/>
              <a:buChar char="⚬"/>
            </a:pPr>
            <a:r>
              <a:rPr lang="en-US" b="true" sz="4191">
                <a:solidFill>
                  <a:srgbClr val="FFFFFF"/>
                </a:solidFill>
                <a:latin typeface="Canva Sans Bold"/>
                <a:ea typeface="Canva Sans Bold"/>
                <a:cs typeface="Canva Sans Bold"/>
                <a:sym typeface="Canva Sans Bold"/>
              </a:rPr>
              <a:t>sunroof</a:t>
            </a:r>
          </a:p>
          <a:p>
            <a:pPr algn="l" marL="1809765" indent="-603255" lvl="2">
              <a:lnSpc>
                <a:spcPts val="5867"/>
              </a:lnSpc>
              <a:buFont typeface="Arial"/>
              <a:buChar char="⚬"/>
            </a:pPr>
            <a:r>
              <a:rPr lang="en-US" b="true" sz="4191">
                <a:solidFill>
                  <a:srgbClr val="FFFFFF"/>
                </a:solidFill>
                <a:latin typeface="Canva Sans Bold"/>
                <a:ea typeface="Canva Sans Bold"/>
                <a:cs typeface="Canva Sans Bold"/>
                <a:sym typeface="Canva Sans Bold"/>
              </a:rPr>
              <a:t>airbags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7" id="7"/>
          <p:cNvSpPr txBox="true"/>
          <p:nvPr/>
        </p:nvSpPr>
        <p:spPr>
          <a:xfrm rot="0">
            <a:off x="5947204" y="3262623"/>
            <a:ext cx="5079329" cy="1679279"/>
          </a:xfrm>
          <a:prstGeom prst="rect">
            <a:avLst/>
          </a:prstGeom>
        </p:spPr>
        <p:txBody>
          <a:bodyPr anchor="t" rtlCol="false" tIns="0" lIns="0" bIns="0" rIns="0">
            <a:spAutoFit/>
          </a:bodyPr>
          <a:lstStyle/>
          <a:p>
            <a:pPr algn="ctr">
              <a:lnSpc>
                <a:spcPts val="13744"/>
              </a:lnSpc>
            </a:pPr>
            <a:r>
              <a:rPr lang="en-US" sz="9817" b="true">
                <a:solidFill>
                  <a:srgbClr val="FFFFFF"/>
                </a:solidFill>
                <a:latin typeface="Canva Sans Bold"/>
                <a:ea typeface="Canva Sans Bold"/>
                <a:cs typeface="Canva Sans Bold"/>
                <a:sym typeface="Canva Sans Bold"/>
              </a:rPr>
              <a:t>UPDATE</a:t>
            </a:r>
          </a:p>
        </p:txBody>
      </p:sp>
      <p:sp>
        <p:nvSpPr>
          <p:cNvPr name="TextBox 8" id="8"/>
          <p:cNvSpPr txBox="true"/>
          <p:nvPr/>
        </p:nvSpPr>
        <p:spPr>
          <a:xfrm rot="0">
            <a:off x="6969472" y="4907639"/>
            <a:ext cx="4858185" cy="1926239"/>
          </a:xfrm>
          <a:prstGeom prst="rect">
            <a:avLst/>
          </a:prstGeom>
        </p:spPr>
        <p:txBody>
          <a:bodyPr anchor="t" rtlCol="false" tIns="0" lIns="0" bIns="0" rIns="0">
            <a:spAutoFit/>
          </a:bodyPr>
          <a:lstStyle/>
          <a:p>
            <a:pPr algn="l">
              <a:lnSpc>
                <a:spcPts val="7768"/>
              </a:lnSpc>
            </a:pPr>
            <a:r>
              <a:rPr lang="en-US" sz="5549" b="true">
                <a:solidFill>
                  <a:srgbClr val="20B5EC"/>
                </a:solidFill>
                <a:latin typeface="Canva Sans Bold"/>
                <a:ea typeface="Canva Sans Bold"/>
                <a:cs typeface="Canva Sans Bold"/>
                <a:sym typeface="Canva Sans Bold"/>
              </a:rPr>
              <a:t>updateOne()</a:t>
            </a:r>
          </a:p>
          <a:p>
            <a:pPr algn="l">
              <a:lnSpc>
                <a:spcPts val="7768"/>
              </a:lnSpc>
            </a:pPr>
            <a:r>
              <a:rPr lang="en-US" sz="5549" b="true">
                <a:solidFill>
                  <a:srgbClr val="20B5EC"/>
                </a:solidFill>
                <a:latin typeface="Canva Sans Bold"/>
                <a:ea typeface="Canva Sans Bold"/>
                <a:cs typeface="Canva Sans Bold"/>
                <a:sym typeface="Canva Sans Bold"/>
              </a:rPr>
              <a:t>updateMany()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909967" y="1857378"/>
            <a:ext cx="7234033" cy="3286122"/>
          </a:xfrm>
          <a:custGeom>
            <a:avLst/>
            <a:gdLst/>
            <a:ahLst/>
            <a:cxnLst/>
            <a:rect r="r" b="b" t="t" l="l"/>
            <a:pathLst>
              <a:path h="3286122" w="7234033">
                <a:moveTo>
                  <a:pt x="0" y="0"/>
                </a:moveTo>
                <a:lnTo>
                  <a:pt x="7234033" y="0"/>
                </a:lnTo>
                <a:lnTo>
                  <a:pt x="7234033" y="3286122"/>
                </a:lnTo>
                <a:lnTo>
                  <a:pt x="0" y="3286122"/>
                </a:lnTo>
                <a:lnTo>
                  <a:pt x="0" y="0"/>
                </a:lnTo>
                <a:close/>
              </a:path>
            </a:pathLst>
          </a:custGeom>
          <a:blipFill>
            <a:blip r:embed="rId7"/>
            <a:stretch>
              <a:fillRect l="0" t="0" r="0" b="0"/>
            </a:stretch>
          </a:blipFill>
          <a:ln cap="sq">
            <a:noFill/>
            <a:prstDash val="lgDash"/>
            <a:miter/>
          </a:ln>
        </p:spPr>
      </p:sp>
      <p:sp>
        <p:nvSpPr>
          <p:cNvPr name="Freeform 8" id="8"/>
          <p:cNvSpPr/>
          <p:nvPr/>
        </p:nvSpPr>
        <p:spPr>
          <a:xfrm flipH="false" flipV="false" rot="0">
            <a:off x="1909967" y="5636404"/>
            <a:ext cx="14892955" cy="3386600"/>
          </a:xfrm>
          <a:custGeom>
            <a:avLst/>
            <a:gdLst/>
            <a:ahLst/>
            <a:cxnLst/>
            <a:rect r="r" b="b" t="t" l="l"/>
            <a:pathLst>
              <a:path h="3386600" w="14892955">
                <a:moveTo>
                  <a:pt x="0" y="0"/>
                </a:moveTo>
                <a:lnTo>
                  <a:pt x="14892955" y="0"/>
                </a:lnTo>
                <a:lnTo>
                  <a:pt x="14892955" y="3386600"/>
                </a:lnTo>
                <a:lnTo>
                  <a:pt x="0" y="3386600"/>
                </a:lnTo>
                <a:lnTo>
                  <a:pt x="0" y="0"/>
                </a:lnTo>
                <a:close/>
              </a:path>
            </a:pathLst>
          </a:custGeom>
          <a:blipFill>
            <a:blip r:embed="rId8"/>
            <a:stretch>
              <a:fillRect l="0" t="0" r="-34257" b="0"/>
            </a:stretch>
          </a:blipFill>
          <a:ln cap="sq">
            <a:noFill/>
            <a:prstDash val="lgDash"/>
            <a:miter/>
          </a:ln>
        </p:spPr>
      </p:sp>
      <p:sp>
        <p:nvSpPr>
          <p:cNvPr name="TextBox 9" id="9"/>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AutoShape 10" id="10"/>
          <p:cNvSpPr/>
          <p:nvPr/>
        </p:nvSpPr>
        <p:spPr>
          <a:xfrm flipV="true">
            <a:off x="1028700" y="5379229"/>
            <a:ext cx="16230600" cy="1905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7" id="7"/>
          <p:cNvSpPr/>
          <p:nvPr/>
        </p:nvSpPr>
        <p:spPr>
          <a:xfrm flipV="true">
            <a:off x="1028700" y="5379229"/>
            <a:ext cx="16230600" cy="1905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1324481" y="1574882"/>
            <a:ext cx="15329644" cy="3474118"/>
          </a:xfrm>
          <a:custGeom>
            <a:avLst/>
            <a:gdLst/>
            <a:ahLst/>
            <a:cxnLst/>
            <a:rect r="r" b="b" t="t" l="l"/>
            <a:pathLst>
              <a:path h="3474118" w="15329644">
                <a:moveTo>
                  <a:pt x="0" y="0"/>
                </a:moveTo>
                <a:lnTo>
                  <a:pt x="15329644" y="0"/>
                </a:lnTo>
                <a:lnTo>
                  <a:pt x="15329644" y="3474118"/>
                </a:lnTo>
                <a:lnTo>
                  <a:pt x="0" y="3474118"/>
                </a:lnTo>
                <a:lnTo>
                  <a:pt x="0" y="0"/>
                </a:lnTo>
                <a:close/>
              </a:path>
            </a:pathLst>
          </a:custGeom>
          <a:blipFill>
            <a:blip r:embed="rId7"/>
            <a:stretch>
              <a:fillRect l="0" t="0" r="-39008" b="0"/>
            </a:stretch>
          </a:blipFill>
          <a:ln cap="sq">
            <a:noFill/>
            <a:prstDash val="lgDash"/>
            <a:miter/>
          </a:ln>
        </p:spPr>
      </p:sp>
      <p:sp>
        <p:nvSpPr>
          <p:cNvPr name="Freeform 9" id="9"/>
          <p:cNvSpPr/>
          <p:nvPr/>
        </p:nvSpPr>
        <p:spPr>
          <a:xfrm flipH="false" flipV="false" rot="0">
            <a:off x="1759148" y="5893579"/>
            <a:ext cx="11233879" cy="4154798"/>
          </a:xfrm>
          <a:custGeom>
            <a:avLst/>
            <a:gdLst/>
            <a:ahLst/>
            <a:cxnLst/>
            <a:rect r="r" b="b" t="t" l="l"/>
            <a:pathLst>
              <a:path h="4154798" w="11233879">
                <a:moveTo>
                  <a:pt x="0" y="0"/>
                </a:moveTo>
                <a:lnTo>
                  <a:pt x="11233879" y="0"/>
                </a:lnTo>
                <a:lnTo>
                  <a:pt x="11233879" y="4154798"/>
                </a:lnTo>
                <a:lnTo>
                  <a:pt x="0" y="4154798"/>
                </a:lnTo>
                <a:lnTo>
                  <a:pt x="0" y="0"/>
                </a:lnTo>
                <a:close/>
              </a:path>
            </a:pathLst>
          </a:custGeom>
          <a:blipFill>
            <a:blip r:embed="rId8"/>
            <a:stretch>
              <a:fillRect l="0" t="0" r="0" b="0"/>
            </a:stretch>
          </a:blipFill>
          <a:ln cap="sq">
            <a:noFill/>
            <a:prstDash val="lgDash"/>
            <a:miter/>
          </a:ln>
        </p:spPr>
      </p:sp>
      <p:sp>
        <p:nvSpPr>
          <p:cNvPr name="TextBox 10" id="10"/>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7" id="7"/>
          <p:cNvSpPr/>
          <p:nvPr/>
        </p:nvSpPr>
        <p:spPr>
          <a:xfrm flipV="true">
            <a:off x="1028700" y="5379229"/>
            <a:ext cx="16230600" cy="1905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1405584" y="1748241"/>
            <a:ext cx="12159677" cy="3127399"/>
          </a:xfrm>
          <a:custGeom>
            <a:avLst/>
            <a:gdLst/>
            <a:ahLst/>
            <a:cxnLst/>
            <a:rect r="r" b="b" t="t" l="l"/>
            <a:pathLst>
              <a:path h="3127399" w="12159677">
                <a:moveTo>
                  <a:pt x="0" y="0"/>
                </a:moveTo>
                <a:lnTo>
                  <a:pt x="12159677" y="0"/>
                </a:lnTo>
                <a:lnTo>
                  <a:pt x="12159677" y="3127399"/>
                </a:lnTo>
                <a:lnTo>
                  <a:pt x="0" y="3127399"/>
                </a:lnTo>
                <a:lnTo>
                  <a:pt x="0" y="0"/>
                </a:lnTo>
                <a:close/>
              </a:path>
            </a:pathLst>
          </a:custGeom>
          <a:blipFill>
            <a:blip r:embed="rId7"/>
            <a:stretch>
              <a:fillRect l="0" t="0" r="0" b="0"/>
            </a:stretch>
          </a:blipFill>
          <a:ln cap="sq">
            <a:noFill/>
            <a:prstDash val="lgDash"/>
            <a:miter/>
          </a:ln>
        </p:spPr>
      </p:sp>
      <p:sp>
        <p:nvSpPr>
          <p:cNvPr name="Freeform 9" id="9"/>
          <p:cNvSpPr/>
          <p:nvPr/>
        </p:nvSpPr>
        <p:spPr>
          <a:xfrm flipH="false" flipV="false" rot="0">
            <a:off x="1759148" y="6364216"/>
            <a:ext cx="12325881" cy="2894084"/>
          </a:xfrm>
          <a:custGeom>
            <a:avLst/>
            <a:gdLst/>
            <a:ahLst/>
            <a:cxnLst/>
            <a:rect r="r" b="b" t="t" l="l"/>
            <a:pathLst>
              <a:path h="2894084" w="12325881">
                <a:moveTo>
                  <a:pt x="0" y="0"/>
                </a:moveTo>
                <a:lnTo>
                  <a:pt x="12325881" y="0"/>
                </a:lnTo>
                <a:lnTo>
                  <a:pt x="12325881" y="2894084"/>
                </a:lnTo>
                <a:lnTo>
                  <a:pt x="0" y="2894084"/>
                </a:lnTo>
                <a:lnTo>
                  <a:pt x="0" y="0"/>
                </a:lnTo>
                <a:close/>
              </a:path>
            </a:pathLst>
          </a:custGeom>
          <a:blipFill>
            <a:blip r:embed="rId8"/>
            <a:stretch>
              <a:fillRect l="0" t="0" r="0" b="0"/>
            </a:stretch>
          </a:blipFill>
          <a:ln cap="sq">
            <a:noFill/>
            <a:prstDash val="lgDash"/>
            <a:miter/>
          </a:ln>
        </p:spPr>
      </p:sp>
      <p:sp>
        <p:nvSpPr>
          <p:cNvPr name="TextBox 10" id="10"/>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11" id="11"/>
          <p:cNvSpPr txBox="true"/>
          <p:nvPr/>
        </p:nvSpPr>
        <p:spPr>
          <a:xfrm rot="0">
            <a:off x="6099104" y="214179"/>
            <a:ext cx="491132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Updating Array</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2217473"/>
            <a:ext cx="17159072" cy="3055152"/>
          </a:xfrm>
          <a:custGeom>
            <a:avLst/>
            <a:gdLst/>
            <a:ahLst/>
            <a:cxnLst/>
            <a:rect r="r" b="b" t="t" l="l"/>
            <a:pathLst>
              <a:path h="3055152" w="17159072">
                <a:moveTo>
                  <a:pt x="0" y="0"/>
                </a:moveTo>
                <a:lnTo>
                  <a:pt x="17159072" y="0"/>
                </a:lnTo>
                <a:lnTo>
                  <a:pt x="17159072" y="3055152"/>
                </a:lnTo>
                <a:lnTo>
                  <a:pt x="0" y="3055152"/>
                </a:lnTo>
                <a:lnTo>
                  <a:pt x="0" y="0"/>
                </a:lnTo>
                <a:close/>
              </a:path>
            </a:pathLst>
          </a:custGeom>
          <a:blipFill>
            <a:blip r:embed="rId7"/>
            <a:stretch>
              <a:fillRect l="0" t="0" r="0" b="0"/>
            </a:stretch>
          </a:blipFill>
          <a:ln cap="sq">
            <a:noFill/>
            <a:prstDash val="lgDash"/>
            <a:miter/>
          </a:ln>
        </p:spPr>
      </p:sp>
      <p:sp>
        <p:nvSpPr>
          <p:cNvPr name="Freeform 8" id="8"/>
          <p:cNvSpPr/>
          <p:nvPr/>
        </p:nvSpPr>
        <p:spPr>
          <a:xfrm flipH="false" flipV="false" rot="0">
            <a:off x="1682909" y="7028466"/>
            <a:ext cx="7461091" cy="2679295"/>
          </a:xfrm>
          <a:custGeom>
            <a:avLst/>
            <a:gdLst/>
            <a:ahLst/>
            <a:cxnLst/>
            <a:rect r="r" b="b" t="t" l="l"/>
            <a:pathLst>
              <a:path h="2679295" w="7461091">
                <a:moveTo>
                  <a:pt x="0" y="0"/>
                </a:moveTo>
                <a:lnTo>
                  <a:pt x="7461091" y="0"/>
                </a:lnTo>
                <a:lnTo>
                  <a:pt x="7461091" y="2679294"/>
                </a:lnTo>
                <a:lnTo>
                  <a:pt x="0" y="2679294"/>
                </a:lnTo>
                <a:lnTo>
                  <a:pt x="0" y="0"/>
                </a:lnTo>
                <a:close/>
              </a:path>
            </a:pathLst>
          </a:custGeom>
          <a:blipFill>
            <a:blip r:embed="rId8"/>
            <a:stretch>
              <a:fillRect l="0" t="0" r="0" b="0"/>
            </a:stretch>
          </a:blipFill>
          <a:ln cap="sq">
            <a:noFill/>
            <a:prstDash val="lgDash"/>
            <a:miter/>
          </a:ln>
        </p:spPr>
      </p:sp>
      <p:sp>
        <p:nvSpPr>
          <p:cNvPr name="TextBox 9" id="9"/>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10" id="10"/>
          <p:cNvSpPr txBox="true"/>
          <p:nvPr/>
        </p:nvSpPr>
        <p:spPr>
          <a:xfrm rot="0">
            <a:off x="3808475" y="1168453"/>
            <a:ext cx="1008513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Updating Multiple Values Array</a:t>
            </a:r>
          </a:p>
        </p:txBody>
      </p:sp>
      <p:sp>
        <p:nvSpPr>
          <p:cNvPr name="AutoShape 11" id="11"/>
          <p:cNvSpPr/>
          <p:nvPr/>
        </p:nvSpPr>
        <p:spPr>
          <a:xfrm flipV="true">
            <a:off x="735740" y="6339458"/>
            <a:ext cx="16230600" cy="19050"/>
          </a:xfrm>
          <a:prstGeom prst="line">
            <a:avLst/>
          </a:prstGeom>
          <a:ln cap="flat" w="38100">
            <a:solidFill>
              <a:srgbClr val="FFFFFF"/>
            </a:solidFill>
            <a:prstDash val="solid"/>
            <a:headEnd type="none" len="sm" w="sm"/>
            <a:tailEnd type="none" len="sm" w="sm"/>
          </a:ln>
        </p:spPr>
      </p:sp>
      <p:sp>
        <p:nvSpPr>
          <p:cNvPr name="TextBox 12" id="12"/>
          <p:cNvSpPr txBox="true"/>
          <p:nvPr/>
        </p:nvSpPr>
        <p:spPr>
          <a:xfrm rot="0">
            <a:off x="10240470" y="7481018"/>
            <a:ext cx="365313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Unset Field</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2093970" y="5325749"/>
            <a:ext cx="14100061" cy="4264529"/>
          </a:xfrm>
          <a:custGeom>
            <a:avLst/>
            <a:gdLst/>
            <a:ahLst/>
            <a:cxnLst/>
            <a:rect r="r" b="b" t="t" l="l"/>
            <a:pathLst>
              <a:path h="4264529" w="14100061">
                <a:moveTo>
                  <a:pt x="0" y="0"/>
                </a:moveTo>
                <a:lnTo>
                  <a:pt x="14100060" y="0"/>
                </a:lnTo>
                <a:lnTo>
                  <a:pt x="14100060" y="4264529"/>
                </a:lnTo>
                <a:lnTo>
                  <a:pt x="0" y="4264529"/>
                </a:lnTo>
                <a:lnTo>
                  <a:pt x="0" y="0"/>
                </a:lnTo>
                <a:close/>
              </a:path>
            </a:pathLst>
          </a:custGeom>
          <a:blipFill>
            <a:blip r:embed="rId2"/>
            <a:stretch>
              <a:fillRect l="0" t="0" r="0" b="0"/>
            </a:stretch>
          </a:blipFill>
        </p:spPr>
      </p:sp>
      <p:sp>
        <p:nvSpPr>
          <p:cNvPr name="TextBox 3" id="3"/>
          <p:cNvSpPr txBox="true"/>
          <p:nvPr/>
        </p:nvSpPr>
        <p:spPr>
          <a:xfrm rot="0">
            <a:off x="1028700" y="567141"/>
            <a:ext cx="15821957" cy="1811020"/>
          </a:xfrm>
          <a:prstGeom prst="rect">
            <a:avLst/>
          </a:prstGeom>
        </p:spPr>
        <p:txBody>
          <a:bodyPr anchor="t" rtlCol="false" tIns="0" lIns="0" bIns="0" rIns="0">
            <a:spAutoFit/>
          </a:bodyPr>
          <a:lstStyle/>
          <a:p>
            <a:pPr algn="ctr">
              <a:lnSpc>
                <a:spcPts val="7279"/>
              </a:lnSpc>
              <a:spcBef>
                <a:spcPct val="0"/>
              </a:spcBef>
            </a:pPr>
            <a:r>
              <a:rPr lang="en-US" b="true" sz="5199">
                <a:solidFill>
                  <a:srgbClr val="E6DE22"/>
                </a:solidFill>
                <a:latin typeface="Canva Sans Bold"/>
                <a:ea typeface="Canva Sans Bold"/>
                <a:cs typeface="Canva Sans Bold"/>
                <a:sym typeface="Canva Sans Bold"/>
              </a:rPr>
              <a:t>upsert </a:t>
            </a:r>
            <a:r>
              <a:rPr lang="en-US" b="true" sz="5199">
                <a:solidFill>
                  <a:srgbClr val="FFFFFF"/>
                </a:solidFill>
                <a:latin typeface="Canva Sans Bold"/>
                <a:ea typeface="Canva Sans Bold"/>
                <a:cs typeface="Canva Sans Bold"/>
                <a:sym typeface="Canva Sans Bold"/>
              </a:rPr>
              <a:t>is a combination of the operations "update" and "insert."</a:t>
            </a:r>
          </a:p>
        </p:txBody>
      </p:sp>
      <p:sp>
        <p:nvSpPr>
          <p:cNvPr name="TextBox 4" id="4"/>
          <p:cNvSpPr txBox="true"/>
          <p:nvPr/>
        </p:nvSpPr>
        <p:spPr>
          <a:xfrm rot="0">
            <a:off x="2279468" y="3130636"/>
            <a:ext cx="13729063" cy="1366437"/>
          </a:xfrm>
          <a:prstGeom prst="rect">
            <a:avLst/>
          </a:prstGeom>
        </p:spPr>
        <p:txBody>
          <a:bodyPr anchor="t" rtlCol="false" tIns="0" lIns="0" bIns="0" rIns="0">
            <a:spAutoFit/>
          </a:bodyPr>
          <a:lstStyle/>
          <a:p>
            <a:pPr algn="l">
              <a:lnSpc>
                <a:spcPts val="5534"/>
              </a:lnSpc>
              <a:spcBef>
                <a:spcPct val="0"/>
              </a:spcBef>
            </a:pPr>
            <a:r>
              <a:rPr lang="en-US" b="true" sz="3953">
                <a:solidFill>
                  <a:srgbClr val="FFFFFF"/>
                </a:solidFill>
                <a:latin typeface="Canva Sans Bold"/>
                <a:ea typeface="Canva Sans Bold"/>
                <a:cs typeface="Canva Sans Bold"/>
                <a:sym typeface="Canva Sans Bold"/>
              </a:rPr>
              <a:t>If no document matches the query criteria, MongoDB will insert a new document into the collection.</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4692888" y="3920687"/>
            <a:ext cx="8902224" cy="2197976"/>
          </a:xfrm>
          <a:prstGeom prst="rect">
            <a:avLst/>
          </a:prstGeom>
        </p:spPr>
        <p:txBody>
          <a:bodyPr anchor="t" rtlCol="false" tIns="0" lIns="0" bIns="0" rIns="0">
            <a:spAutoFit/>
          </a:bodyPr>
          <a:lstStyle/>
          <a:p>
            <a:pPr algn="ctr">
              <a:lnSpc>
                <a:spcPts val="18006"/>
              </a:lnSpc>
            </a:pPr>
            <a:r>
              <a:rPr lang="en-US" sz="12861" b="true">
                <a:solidFill>
                  <a:srgbClr val="38B6FF"/>
                </a:solidFill>
                <a:latin typeface="Canva Sans Bold"/>
                <a:ea typeface="Canva Sans Bold"/>
                <a:cs typeface="Canva Sans Bold"/>
                <a:sym typeface="Canva Sans Bold"/>
              </a:rPr>
              <a:t>Data Types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815804" y="3086100"/>
            <a:ext cx="4103827" cy="4114800"/>
          </a:xfrm>
          <a:custGeom>
            <a:avLst/>
            <a:gdLst/>
            <a:ahLst/>
            <a:cxnLst/>
            <a:rect r="r" b="b" t="t" l="l"/>
            <a:pathLst>
              <a:path h="4114800" w="4103827">
                <a:moveTo>
                  <a:pt x="0" y="0"/>
                </a:moveTo>
                <a:lnTo>
                  <a:pt x="4103827" y="0"/>
                </a:lnTo>
                <a:lnTo>
                  <a:pt x="41038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9773" y="4371210"/>
            <a:ext cx="13360890" cy="3007352"/>
          </a:xfrm>
          <a:prstGeom prst="rect">
            <a:avLst/>
          </a:prstGeom>
        </p:spPr>
        <p:txBody>
          <a:bodyPr anchor="t" rtlCol="false" tIns="0" lIns="0" bIns="0" rIns="0">
            <a:spAutoFit/>
          </a:bodyPr>
          <a:lstStyle/>
          <a:p>
            <a:pPr algn="just">
              <a:lnSpc>
                <a:spcPts val="10360"/>
              </a:lnSpc>
            </a:pPr>
            <a:r>
              <a:rPr lang="en-US" b="true" sz="7400" spc="821">
                <a:solidFill>
                  <a:srgbClr val="FFDE59"/>
                </a:solidFill>
                <a:latin typeface="Barlow Bold"/>
                <a:ea typeface="Barlow Bold"/>
                <a:cs typeface="Barlow Bold"/>
                <a:sym typeface="Barlow Bold"/>
              </a:rPr>
              <a:t>What is a Database?</a:t>
            </a:r>
          </a:p>
          <a:p>
            <a:pPr algn="just">
              <a:lnSpc>
                <a:spcPts val="6719"/>
              </a:lnSpc>
            </a:pPr>
          </a:p>
          <a:p>
            <a:pPr algn="just">
              <a:lnSpc>
                <a:spcPts val="6719"/>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602734" y="2374131"/>
            <a:ext cx="14516720" cy="6803129"/>
          </a:xfrm>
          <a:prstGeom prst="rect">
            <a:avLst/>
          </a:prstGeom>
        </p:spPr>
        <p:txBody>
          <a:bodyPr anchor="t" rtlCol="false" tIns="0" lIns="0" bIns="0" rIns="0">
            <a:spAutoFit/>
          </a:bodyPr>
          <a:lstStyle/>
          <a:p>
            <a:pPr algn="l" marL="1031723" indent="-515861" lvl="1">
              <a:lnSpc>
                <a:spcPts val="7741"/>
              </a:lnSpc>
              <a:buFont typeface="Arial"/>
              <a:buChar char="•"/>
            </a:pPr>
            <a:r>
              <a:rPr lang="en-US" b="true" sz="4778">
                <a:solidFill>
                  <a:srgbClr val="38B6FF"/>
                </a:solidFill>
                <a:latin typeface="Canva Sans Bold"/>
                <a:ea typeface="Canva Sans Bold"/>
                <a:cs typeface="Canva Sans Bold"/>
                <a:sym typeface="Canva Sans Bold"/>
              </a:rPr>
              <a:t>MongoDB stores data in </a:t>
            </a:r>
            <a:r>
              <a:rPr lang="en-US" b="true" sz="4778">
                <a:solidFill>
                  <a:srgbClr val="E6DE22"/>
                </a:solidFill>
                <a:latin typeface="Canva Sans Bold"/>
                <a:ea typeface="Canva Sans Bold"/>
                <a:cs typeface="Canva Sans Bold"/>
                <a:sym typeface="Canva Sans Bold"/>
              </a:rPr>
              <a:t>BSON (Binary JSON) format</a:t>
            </a:r>
            <a:r>
              <a:rPr lang="en-US" b="true" sz="4778">
                <a:solidFill>
                  <a:srgbClr val="38B6FF"/>
                </a:solidFill>
                <a:latin typeface="Canva Sans Bold"/>
                <a:ea typeface="Canva Sans Bold"/>
                <a:cs typeface="Canva Sans Bold"/>
                <a:sym typeface="Canva Sans Bold"/>
              </a:rPr>
              <a:t>.</a:t>
            </a:r>
          </a:p>
          <a:p>
            <a:pPr algn="l" marL="1031723" indent="-515861" lvl="1">
              <a:lnSpc>
                <a:spcPts val="7741"/>
              </a:lnSpc>
              <a:buFont typeface="Arial"/>
              <a:buChar char="•"/>
            </a:pPr>
            <a:r>
              <a:rPr lang="en-US" b="true" sz="4778">
                <a:solidFill>
                  <a:srgbClr val="38B6FF"/>
                </a:solidFill>
                <a:latin typeface="Canva Sans Bold"/>
                <a:ea typeface="Canva Sans Bold"/>
                <a:cs typeface="Canva Sans Bold"/>
                <a:sym typeface="Canva Sans Bold"/>
              </a:rPr>
              <a:t>BSON includes all JSON datatypes and adds more.</a:t>
            </a:r>
          </a:p>
          <a:p>
            <a:pPr algn="l" marL="1031723" indent="-515861" lvl="1">
              <a:lnSpc>
                <a:spcPts val="7741"/>
              </a:lnSpc>
              <a:buFont typeface="Arial"/>
              <a:buChar char="•"/>
            </a:pPr>
            <a:r>
              <a:rPr lang="en-US" b="true" sz="4778">
                <a:solidFill>
                  <a:srgbClr val="38B6FF"/>
                </a:solidFill>
                <a:latin typeface="Canva Sans Bold"/>
                <a:ea typeface="Canva Sans Bold"/>
                <a:cs typeface="Canva Sans Bold"/>
                <a:sym typeface="Canva Sans Bold"/>
              </a:rPr>
              <a:t>Choosing the correct datatype is essential for efficient storage and querying.</a:t>
            </a:r>
          </a:p>
          <a:p>
            <a:pPr algn="l">
              <a:lnSpc>
                <a:spcPts val="7741"/>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57830" y="1506286"/>
            <a:ext cx="17324642" cy="7931367"/>
          </a:xfrm>
          <a:custGeom>
            <a:avLst/>
            <a:gdLst/>
            <a:ahLst/>
            <a:cxnLst/>
            <a:rect r="r" b="b" t="t" l="l"/>
            <a:pathLst>
              <a:path h="7931367" w="17324642">
                <a:moveTo>
                  <a:pt x="0" y="0"/>
                </a:moveTo>
                <a:lnTo>
                  <a:pt x="17324643" y="0"/>
                </a:lnTo>
                <a:lnTo>
                  <a:pt x="17324643" y="7931367"/>
                </a:lnTo>
                <a:lnTo>
                  <a:pt x="0" y="7931367"/>
                </a:lnTo>
                <a:lnTo>
                  <a:pt x="0" y="0"/>
                </a:lnTo>
                <a:close/>
              </a:path>
            </a:pathLst>
          </a:custGeom>
          <a:blipFill>
            <a:blip r:embed="rId6"/>
            <a:stretch>
              <a:fillRect l="0" t="0" r="-1763" b="0"/>
            </a:stretch>
          </a:blipFill>
          <a:ln cap="rnd">
            <a:noFill/>
            <a:prstDash val="lgDash"/>
            <a:round/>
          </a:ln>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84811" y="477879"/>
            <a:ext cx="2148673" cy="625142"/>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4" id="4"/>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53624" y="3089717"/>
            <a:ext cx="17005676" cy="1766331"/>
          </a:xfrm>
          <a:custGeom>
            <a:avLst/>
            <a:gdLst/>
            <a:ahLst/>
            <a:cxnLst/>
            <a:rect r="r" b="b" t="t" l="l"/>
            <a:pathLst>
              <a:path h="1766331" w="17005676">
                <a:moveTo>
                  <a:pt x="0" y="0"/>
                </a:moveTo>
                <a:lnTo>
                  <a:pt x="17005676" y="0"/>
                </a:lnTo>
                <a:lnTo>
                  <a:pt x="17005676" y="1766331"/>
                </a:lnTo>
                <a:lnTo>
                  <a:pt x="0" y="1766331"/>
                </a:lnTo>
                <a:lnTo>
                  <a:pt x="0" y="0"/>
                </a:lnTo>
                <a:close/>
              </a:path>
            </a:pathLst>
          </a:custGeom>
          <a:blipFill>
            <a:blip r:embed="rId6"/>
            <a:stretch>
              <a:fillRect l="0" t="0" r="-23701" b="-360383"/>
            </a:stretch>
          </a:blipFill>
          <a:ln cap="rnd">
            <a:noFill/>
            <a:prstDash val="lgDash"/>
            <a:round/>
          </a:ln>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Freeform 8" id="8"/>
          <p:cNvSpPr/>
          <p:nvPr/>
        </p:nvSpPr>
        <p:spPr>
          <a:xfrm flipH="false" flipV="false" rot="0">
            <a:off x="253624" y="5767928"/>
            <a:ext cx="17005676" cy="1787285"/>
          </a:xfrm>
          <a:custGeom>
            <a:avLst/>
            <a:gdLst/>
            <a:ahLst/>
            <a:cxnLst/>
            <a:rect r="r" b="b" t="t" l="l"/>
            <a:pathLst>
              <a:path h="1787285" w="17005676">
                <a:moveTo>
                  <a:pt x="0" y="0"/>
                </a:moveTo>
                <a:lnTo>
                  <a:pt x="17005676" y="0"/>
                </a:lnTo>
                <a:lnTo>
                  <a:pt x="17005676" y="1787286"/>
                </a:lnTo>
                <a:lnTo>
                  <a:pt x="0" y="1787286"/>
                </a:lnTo>
                <a:lnTo>
                  <a:pt x="0" y="0"/>
                </a:lnTo>
                <a:close/>
              </a:path>
            </a:pathLst>
          </a:custGeom>
          <a:blipFill>
            <a:blip r:embed="rId6"/>
            <a:stretch>
              <a:fillRect l="0" t="-297492" r="-19176" b="-40848"/>
            </a:stretch>
          </a:blipFill>
          <a:ln cap="rnd">
            <a:noFill/>
            <a:prstDash val="lgDash"/>
            <a:round/>
          </a:ln>
        </p:spPr>
      </p:sp>
    </p:spTree>
  </p:cSld>
  <p:clrMapOvr>
    <a:masterClrMapping/>
  </p:clrMapOvr>
</p:sld>
</file>

<file path=ppt/slides/slide43.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5091656" y="3920687"/>
            <a:ext cx="8104688" cy="2197976"/>
          </a:xfrm>
          <a:prstGeom prst="rect">
            <a:avLst/>
          </a:prstGeom>
        </p:spPr>
        <p:txBody>
          <a:bodyPr anchor="t" rtlCol="false" tIns="0" lIns="0" bIns="0" rIns="0">
            <a:spAutoFit/>
          </a:bodyPr>
          <a:lstStyle/>
          <a:p>
            <a:pPr algn="ctr">
              <a:lnSpc>
                <a:spcPts val="18006"/>
              </a:lnSpc>
            </a:pPr>
            <a:r>
              <a:rPr lang="en-US" sz="12861" b="true">
                <a:solidFill>
                  <a:srgbClr val="38B6FF"/>
                </a:solidFill>
                <a:latin typeface="Canva Sans Bold"/>
                <a:ea typeface="Canva Sans Bold"/>
                <a:cs typeface="Canva Sans Bold"/>
                <a:sym typeface="Canva Sans Bold"/>
              </a:rPr>
              <a:t>Operators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2639008" y="3992093"/>
            <a:ext cx="13009985" cy="2178989"/>
          </a:xfrm>
          <a:prstGeom prst="rect">
            <a:avLst/>
          </a:prstGeom>
        </p:spPr>
        <p:txBody>
          <a:bodyPr anchor="t" rtlCol="false" tIns="0" lIns="0" bIns="0" rIns="0">
            <a:spAutoFit/>
          </a:bodyPr>
          <a:lstStyle/>
          <a:p>
            <a:pPr algn="ctr">
              <a:lnSpc>
                <a:spcPts val="8720"/>
              </a:lnSpc>
            </a:pPr>
            <a:r>
              <a:rPr lang="en-US" sz="6228" b="true">
                <a:solidFill>
                  <a:srgbClr val="FBCB4A"/>
                </a:solidFill>
                <a:latin typeface="Canva Sans Bold"/>
                <a:ea typeface="Canva Sans Bold"/>
                <a:cs typeface="Canva Sans Bold"/>
                <a:sym typeface="Canva Sans Bold"/>
              </a:rPr>
              <a:t>Case: Find the cars with engine more than 1400cc </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3202275" y="4274503"/>
            <a:ext cx="11883450"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Relational Operators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5210557" y="1167095"/>
            <a:ext cx="7263240" cy="7757531"/>
          </a:xfrm>
          <a:custGeom>
            <a:avLst/>
            <a:gdLst/>
            <a:ahLst/>
            <a:cxnLst/>
            <a:rect r="r" b="b" t="t" l="l"/>
            <a:pathLst>
              <a:path h="7757531" w="7263240">
                <a:moveTo>
                  <a:pt x="0" y="0"/>
                </a:moveTo>
                <a:lnTo>
                  <a:pt x="7263240" y="0"/>
                </a:lnTo>
                <a:lnTo>
                  <a:pt x="7263240" y="7757531"/>
                </a:lnTo>
                <a:lnTo>
                  <a:pt x="0" y="7757531"/>
                </a:lnTo>
                <a:lnTo>
                  <a:pt x="0" y="0"/>
                </a:lnTo>
                <a:close/>
              </a:path>
            </a:pathLst>
          </a:custGeom>
          <a:blipFill>
            <a:blip r:embed="rId2"/>
            <a:stretch>
              <a:fillRect l="0" t="-1784"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271448" y="1800436"/>
            <a:ext cx="12667583" cy="1535633"/>
          </a:xfrm>
          <a:prstGeom prst="rect">
            <a:avLst/>
          </a:prstGeom>
        </p:spPr>
        <p:txBody>
          <a:bodyPr anchor="t" rtlCol="false" tIns="0" lIns="0" bIns="0" rIns="0">
            <a:spAutoFit/>
          </a:bodyPr>
          <a:lstStyle/>
          <a:p>
            <a:pPr algn="ctr">
              <a:lnSpc>
                <a:spcPts val="12541"/>
              </a:lnSpc>
            </a:pPr>
            <a:r>
              <a:rPr lang="en-US" sz="8958" b="true">
                <a:solidFill>
                  <a:srgbClr val="FFFFFF"/>
                </a:solidFill>
                <a:latin typeface="Canva Sans Bold"/>
                <a:ea typeface="Canva Sans Bold"/>
                <a:cs typeface="Canva Sans Bold"/>
                <a:sym typeface="Canva Sans Bold"/>
              </a:rPr>
              <a:t>Comparison Operators</a:t>
            </a:r>
          </a:p>
        </p:txBody>
      </p:sp>
      <p:sp>
        <p:nvSpPr>
          <p:cNvPr name="TextBox 9" id="9"/>
          <p:cNvSpPr txBox="true"/>
          <p:nvPr/>
        </p:nvSpPr>
        <p:spPr>
          <a:xfrm rot="0">
            <a:off x="3088267" y="4389651"/>
            <a:ext cx="12599885" cy="3658870"/>
          </a:xfrm>
          <a:prstGeom prst="rect">
            <a:avLst/>
          </a:prstGeom>
        </p:spPr>
        <p:txBody>
          <a:bodyPr anchor="t" rtlCol="false" tIns="0" lIns="0" bIns="0" rIns="0">
            <a:spAutoFit/>
          </a:bodyPr>
          <a:lstStyle/>
          <a:p>
            <a:pPr algn="l">
              <a:lnSpc>
                <a:spcPts val="7279"/>
              </a:lnSpc>
              <a:spcBef>
                <a:spcPct val="0"/>
              </a:spcBef>
            </a:pPr>
            <a:r>
              <a:rPr lang="en-US" b="true" sz="5199">
                <a:solidFill>
                  <a:srgbClr val="C1FF72"/>
                </a:solidFill>
                <a:latin typeface="Fira Code Bold"/>
                <a:ea typeface="Fira Code Bold"/>
                <a:cs typeface="Fira Code Bold"/>
                <a:sym typeface="Fira Code Bold"/>
              </a:rPr>
              <a:t>  $eq $lt $gt $lte $gte $ne</a:t>
            </a:r>
          </a:p>
          <a:p>
            <a:pPr algn="l">
              <a:lnSpc>
                <a:spcPts val="7279"/>
              </a:lnSpc>
              <a:spcBef>
                <a:spcPct val="0"/>
              </a:spcBef>
            </a:pPr>
            <a:r>
              <a:rPr lang="en-US" b="true" sz="5199">
                <a:solidFill>
                  <a:srgbClr val="C1FF72"/>
                </a:solidFill>
                <a:latin typeface="Fira Code Bold"/>
                <a:ea typeface="Fira Code Bold"/>
                <a:cs typeface="Fira Code Bold"/>
                <a:sym typeface="Fira Code Bold"/>
              </a:rPr>
              <a:t>   </a:t>
            </a:r>
            <a:r>
              <a:rPr lang="en-US" b="true" sz="5199">
                <a:solidFill>
                  <a:srgbClr val="FFFFFF"/>
                </a:solidFill>
                <a:latin typeface="Fira Code Bold"/>
                <a:ea typeface="Fira Code Bold"/>
                <a:cs typeface="Fira Code Bold"/>
                <a:sym typeface="Fira Code Bold"/>
              </a:rPr>
              <a:t>=   &lt;   &gt;   &lt;=   &gt;=  !=</a:t>
            </a:r>
          </a:p>
          <a:p>
            <a:pPr algn="ctr">
              <a:lnSpc>
                <a:spcPts val="7279"/>
              </a:lnSpc>
              <a:spcBef>
                <a:spcPct val="0"/>
              </a:spcBef>
            </a:pPr>
            <a:r>
              <a:rPr lang="en-US" b="true" sz="5199">
                <a:solidFill>
                  <a:srgbClr val="FFFFFF"/>
                </a:solidFill>
                <a:latin typeface="Canva Sans Bold"/>
                <a:ea typeface="Canva Sans Bold"/>
                <a:cs typeface="Canva Sans Bold"/>
                <a:sym typeface="Canva Sans Bold"/>
              </a:rPr>
              <a:t>   </a:t>
            </a:r>
          </a:p>
          <a:p>
            <a:pPr algn="ctr">
              <a:lnSpc>
                <a:spcPts val="7279"/>
              </a:lnSpc>
              <a:spcBef>
                <a:spcPct val="0"/>
              </a:spcBef>
            </a:pPr>
            <a:r>
              <a:rPr lang="en-US" b="true" sz="5199">
                <a:solidFill>
                  <a:srgbClr val="E6DE22"/>
                </a:solidFill>
                <a:latin typeface="Fira Code Bold"/>
                <a:ea typeface="Fira Code Bold"/>
                <a:cs typeface="Fira Code Bold"/>
                <a:sym typeface="Fira Code Bold"/>
              </a:rPr>
              <a:t>Example: {age:{$eq:25}}</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2639008" y="3209440"/>
            <a:ext cx="13009985" cy="2178989"/>
          </a:xfrm>
          <a:prstGeom prst="rect">
            <a:avLst/>
          </a:prstGeom>
        </p:spPr>
        <p:txBody>
          <a:bodyPr anchor="t" rtlCol="false" tIns="0" lIns="0" bIns="0" rIns="0">
            <a:spAutoFit/>
          </a:bodyPr>
          <a:lstStyle/>
          <a:p>
            <a:pPr algn="ctr">
              <a:lnSpc>
                <a:spcPts val="8720"/>
              </a:lnSpc>
            </a:pPr>
            <a:r>
              <a:rPr lang="en-US" sz="6228" b="true">
                <a:solidFill>
                  <a:srgbClr val="E6DE22"/>
                </a:solidFill>
                <a:latin typeface="Canva Sans Bold"/>
                <a:ea typeface="Canva Sans Bold"/>
                <a:cs typeface="Canva Sans Bold"/>
                <a:sym typeface="Canva Sans Bold"/>
              </a:rPr>
              <a:t>Case: Find the cars with engine having 1498 and 2179cc</a:t>
            </a:r>
          </a:p>
        </p:txBody>
      </p:sp>
      <p:sp>
        <p:nvSpPr>
          <p:cNvPr name="TextBox 9" id="9"/>
          <p:cNvSpPr txBox="true"/>
          <p:nvPr/>
        </p:nvSpPr>
        <p:spPr>
          <a:xfrm rot="0">
            <a:off x="684811" y="6995130"/>
            <a:ext cx="16949183" cy="887095"/>
          </a:xfrm>
          <a:prstGeom prst="rect">
            <a:avLst/>
          </a:prstGeom>
        </p:spPr>
        <p:txBody>
          <a:bodyPr anchor="t" rtlCol="false" tIns="0" lIns="0" bIns="0" rIns="0">
            <a:spAutoFit/>
          </a:bodyPr>
          <a:lstStyle/>
          <a:p>
            <a:pPr algn="ctr">
              <a:lnSpc>
                <a:spcPts val="7279"/>
              </a:lnSpc>
            </a:pPr>
            <a:r>
              <a:rPr lang="en-US" b="true" sz="5199" i="true">
                <a:solidFill>
                  <a:srgbClr val="C2BFBF"/>
                </a:solidFill>
                <a:latin typeface="Canva Sans Bold Italics"/>
                <a:ea typeface="Canva Sans Bold Italics"/>
                <a:cs typeface="Canva Sans Bold Italics"/>
                <a:sym typeface="Canva Sans Bold Italics"/>
              </a:rPr>
              <a:t>Here we are trying search based on multiple values</a:t>
            </a: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696728" y="2090751"/>
            <a:ext cx="13360890" cy="6864977"/>
          </a:xfrm>
          <a:prstGeom prst="rect">
            <a:avLst/>
          </a:prstGeom>
        </p:spPr>
        <p:txBody>
          <a:bodyPr anchor="t" rtlCol="false" tIns="0" lIns="0" bIns="0" rIns="0">
            <a:spAutoFit/>
          </a:bodyPr>
          <a:lstStyle/>
          <a:p>
            <a:pPr algn="just">
              <a:lnSpc>
                <a:spcPts val="10360"/>
              </a:lnSpc>
            </a:pPr>
            <a:r>
              <a:rPr lang="en-US" b="true" sz="7400" spc="821">
                <a:solidFill>
                  <a:srgbClr val="FFDE59"/>
                </a:solidFill>
                <a:latin typeface="Barlow Bold"/>
                <a:ea typeface="Barlow Bold"/>
                <a:cs typeface="Barlow Bold"/>
                <a:sym typeface="Barlow Bold"/>
              </a:rPr>
              <a:t>What is a Database?</a:t>
            </a:r>
          </a:p>
          <a:p>
            <a:pPr algn="just">
              <a:lnSpc>
                <a:spcPts val="10360"/>
              </a:lnSpc>
            </a:pPr>
          </a:p>
          <a:p>
            <a:pPr algn="just">
              <a:lnSpc>
                <a:spcPts val="6719"/>
              </a:lnSpc>
            </a:pPr>
            <a:r>
              <a:rPr lang="en-US" b="true" sz="4800" spc="532">
                <a:solidFill>
                  <a:srgbClr val="FFFFFF"/>
                </a:solidFill>
                <a:latin typeface="Barlow Heavy"/>
                <a:ea typeface="Barlow Heavy"/>
                <a:cs typeface="Barlow Heavy"/>
                <a:sym typeface="Barlow Heavy"/>
              </a:rPr>
              <a:t>An organised collection of data.</a:t>
            </a:r>
          </a:p>
          <a:p>
            <a:pPr algn="just">
              <a:lnSpc>
                <a:spcPts val="6719"/>
              </a:lnSpc>
            </a:pPr>
            <a:r>
              <a:rPr lang="en-US" b="true" sz="4800" spc="532">
                <a:solidFill>
                  <a:srgbClr val="FFFFFF"/>
                </a:solidFill>
                <a:latin typeface="Barlow Ultra-Bold"/>
                <a:ea typeface="Barlow Ultra-Bold"/>
                <a:cs typeface="Barlow Ultra-Bold"/>
                <a:sym typeface="Barlow Ultra-Bold"/>
              </a:rPr>
              <a:t>A method to manipulate and access the data.</a:t>
            </a:r>
          </a:p>
          <a:p>
            <a:pPr algn="just">
              <a:lnSpc>
                <a:spcPts val="6719"/>
              </a:lnSpc>
            </a:pPr>
          </a:p>
          <a:p>
            <a:pPr algn="just">
              <a:lnSpc>
                <a:spcPts val="6719"/>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274043" y="2552583"/>
            <a:ext cx="15435792" cy="6705717"/>
          </a:xfrm>
          <a:prstGeom prst="rect">
            <a:avLst/>
          </a:prstGeom>
        </p:spPr>
        <p:txBody>
          <a:bodyPr anchor="t" rtlCol="false" tIns="0" lIns="0" bIns="0" rIns="0">
            <a:spAutoFit/>
          </a:bodyPr>
          <a:lstStyle/>
          <a:p>
            <a:pPr algn="ctr">
              <a:lnSpc>
                <a:spcPts val="8918"/>
              </a:lnSpc>
              <a:spcBef>
                <a:spcPct val="0"/>
              </a:spcBef>
            </a:pPr>
            <a:r>
              <a:rPr lang="en-US" b="true" sz="6370">
                <a:solidFill>
                  <a:srgbClr val="C1FF72"/>
                </a:solidFill>
                <a:latin typeface="Fira Code Bold"/>
                <a:ea typeface="Fira Code Bold"/>
                <a:cs typeface="Fira Code Bold"/>
                <a:sym typeface="Fira Code Bold"/>
              </a:rPr>
              <a:t>$in $nin</a:t>
            </a:r>
          </a:p>
          <a:p>
            <a:pPr algn="ctr">
              <a:lnSpc>
                <a:spcPts val="8918"/>
              </a:lnSpc>
              <a:spcBef>
                <a:spcPct val="0"/>
              </a:spcBef>
            </a:pPr>
            <a:r>
              <a:rPr lang="en-US" b="true" sz="6370">
                <a:solidFill>
                  <a:srgbClr val="FFFFFF"/>
                </a:solidFill>
                <a:latin typeface="Canva Sans Bold"/>
                <a:ea typeface="Canva Sans Bold"/>
                <a:cs typeface="Canva Sans Bold"/>
                <a:sym typeface="Canva Sans Bold"/>
              </a:rPr>
              <a:t>   </a:t>
            </a:r>
          </a:p>
          <a:p>
            <a:pPr algn="l">
              <a:lnSpc>
                <a:spcPts val="8918"/>
              </a:lnSpc>
              <a:spcBef>
                <a:spcPct val="0"/>
              </a:spcBef>
            </a:pPr>
            <a:r>
              <a:rPr lang="en-US" b="true" sz="6370">
                <a:solidFill>
                  <a:srgbClr val="FFFFFF"/>
                </a:solidFill>
                <a:latin typeface="Canva Sans Bold"/>
                <a:ea typeface="Canva Sans Bold"/>
                <a:cs typeface="Canva Sans Bold"/>
                <a:sym typeface="Canva Sans Bold"/>
              </a:rPr>
              <a:t>                      </a:t>
            </a:r>
            <a:r>
              <a:rPr lang="en-US" b="true" sz="6370">
                <a:solidFill>
                  <a:srgbClr val="E6DE22"/>
                </a:solidFill>
                <a:latin typeface="Canva Sans Bold"/>
                <a:ea typeface="Canva Sans Bold"/>
                <a:cs typeface="Canva Sans Bold"/>
                <a:sym typeface="Canva Sans Bold"/>
              </a:rPr>
              <a:t>{age:</a:t>
            </a:r>
          </a:p>
          <a:p>
            <a:pPr algn="ctr">
              <a:lnSpc>
                <a:spcPts val="8918"/>
              </a:lnSpc>
              <a:spcBef>
                <a:spcPct val="0"/>
              </a:spcBef>
            </a:pPr>
            <a:r>
              <a:rPr lang="en-US" b="true" sz="6370">
                <a:solidFill>
                  <a:srgbClr val="E6DE22"/>
                </a:solidFill>
                <a:latin typeface="Canva Sans Bold"/>
                <a:ea typeface="Canva Sans Bold"/>
                <a:cs typeface="Canva Sans Bold"/>
                <a:sym typeface="Canva Sans Bold"/>
              </a:rPr>
              <a:t>{$in:[20,30]}</a:t>
            </a:r>
          </a:p>
          <a:p>
            <a:pPr algn="l">
              <a:lnSpc>
                <a:spcPts val="8918"/>
              </a:lnSpc>
              <a:spcBef>
                <a:spcPct val="0"/>
              </a:spcBef>
            </a:pPr>
            <a:r>
              <a:rPr lang="en-US" b="true" sz="6370">
                <a:solidFill>
                  <a:srgbClr val="E6DE22"/>
                </a:solidFill>
                <a:latin typeface="Canva Sans Bold"/>
                <a:ea typeface="Canva Sans Bold"/>
                <a:cs typeface="Canva Sans Bold"/>
                <a:sym typeface="Canva Sans Bold"/>
              </a:rPr>
              <a:t>                       </a:t>
            </a:r>
            <a:r>
              <a:rPr lang="en-US" b="true" sz="6370">
                <a:solidFill>
                  <a:srgbClr val="E6DE22"/>
                </a:solidFill>
                <a:latin typeface="Canva Sans Bold"/>
                <a:ea typeface="Canva Sans Bold"/>
                <a:cs typeface="Canva Sans Bold"/>
                <a:sym typeface="Canva Sans Bold"/>
              </a:rPr>
              <a:t>}</a:t>
            </a:r>
          </a:p>
          <a:p>
            <a:pPr algn="ctr">
              <a:lnSpc>
                <a:spcPts val="8918"/>
              </a:lnSpc>
              <a:spcBef>
                <a:spcPct val="0"/>
              </a:spcBef>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028700" y="3374809"/>
            <a:ext cx="15780629" cy="2175419"/>
          </a:xfrm>
          <a:prstGeom prst="rect">
            <a:avLst/>
          </a:prstGeom>
        </p:spPr>
        <p:txBody>
          <a:bodyPr anchor="t" rtlCol="false" tIns="0" lIns="0" bIns="0" rIns="0">
            <a:spAutoFit/>
          </a:bodyPr>
          <a:lstStyle/>
          <a:p>
            <a:pPr algn="ctr">
              <a:lnSpc>
                <a:spcPts val="8720"/>
              </a:lnSpc>
            </a:pPr>
            <a:r>
              <a:rPr lang="en-US" sz="6228" b="true">
                <a:solidFill>
                  <a:srgbClr val="FBCB4A"/>
                </a:solidFill>
                <a:latin typeface="Canva Sans Bold"/>
                <a:ea typeface="Canva Sans Bold"/>
                <a:cs typeface="Canva Sans Bold"/>
                <a:sym typeface="Canva Sans Bold"/>
              </a:rPr>
              <a:t>Case: I want a car which is</a:t>
            </a:r>
          </a:p>
          <a:p>
            <a:pPr algn="ctr">
              <a:lnSpc>
                <a:spcPts val="8720"/>
              </a:lnSpc>
            </a:pPr>
            <a:r>
              <a:rPr lang="en-US" sz="6228" b="true">
                <a:solidFill>
                  <a:srgbClr val="FBCB4A"/>
                </a:solidFill>
                <a:latin typeface="Canva Sans Bold"/>
                <a:ea typeface="Canva Sans Bold"/>
                <a:cs typeface="Canva Sans Bold"/>
                <a:sym typeface="Canva Sans Bold"/>
              </a:rPr>
              <a:t>Diesel, Sunroof &amp; Turbocharged Engine</a:t>
            </a:r>
          </a:p>
        </p:txBody>
      </p:sp>
      <p:sp>
        <p:nvSpPr>
          <p:cNvPr name="TextBox 9" id="9"/>
          <p:cNvSpPr txBox="true"/>
          <p:nvPr/>
        </p:nvSpPr>
        <p:spPr>
          <a:xfrm rot="0">
            <a:off x="444423" y="6580486"/>
            <a:ext cx="16949183" cy="887095"/>
          </a:xfrm>
          <a:prstGeom prst="rect">
            <a:avLst/>
          </a:prstGeom>
        </p:spPr>
        <p:txBody>
          <a:bodyPr anchor="t" rtlCol="false" tIns="0" lIns="0" bIns="0" rIns="0">
            <a:spAutoFit/>
          </a:bodyPr>
          <a:lstStyle/>
          <a:p>
            <a:pPr algn="ctr">
              <a:lnSpc>
                <a:spcPts val="7279"/>
              </a:lnSpc>
            </a:pPr>
            <a:r>
              <a:rPr lang="en-US" b="true" sz="5199" i="true">
                <a:solidFill>
                  <a:srgbClr val="C2BFBF"/>
                </a:solidFill>
                <a:latin typeface="Canva Sans Bold Italics"/>
                <a:ea typeface="Canva Sans Bold Italics"/>
                <a:cs typeface="Canva Sans Bold Italics"/>
                <a:sym typeface="Canva Sans Bold Italics"/>
              </a:rPr>
              <a:t>Car with all these features</a:t>
            </a: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4070568" y="4274503"/>
            <a:ext cx="10146863"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Logical Operators</a:t>
            </a:r>
          </a:p>
        </p:txBody>
      </p:sp>
    </p:spTree>
  </p:cSld>
  <p:clrMapOvr>
    <a:masterClrMapping/>
  </p:clrMapOvr>
</p:sld>
</file>

<file path=ppt/slides/slide53.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174705" y="2887355"/>
            <a:ext cx="4502431" cy="1192689"/>
            <a:chOff x="0" y="0"/>
            <a:chExt cx="1185825" cy="314124"/>
          </a:xfrm>
        </p:grpSpPr>
        <p:sp>
          <p:nvSpPr>
            <p:cNvPr name="Freeform 3" id="3"/>
            <p:cNvSpPr/>
            <p:nvPr/>
          </p:nvSpPr>
          <p:spPr>
            <a:xfrm flipH="false" flipV="false" rot="0">
              <a:off x="0" y="0"/>
              <a:ext cx="1185825" cy="314124"/>
            </a:xfrm>
            <a:custGeom>
              <a:avLst/>
              <a:gdLst/>
              <a:ahLst/>
              <a:cxnLst/>
              <a:rect r="r" b="b" t="t" l="l"/>
              <a:pathLst>
                <a:path h="314124" w="1185825">
                  <a:moveTo>
                    <a:pt x="87694" y="0"/>
                  </a:moveTo>
                  <a:lnTo>
                    <a:pt x="1098131" y="0"/>
                  </a:lnTo>
                  <a:cubicBezTo>
                    <a:pt x="1146563" y="0"/>
                    <a:pt x="1185825" y="39262"/>
                    <a:pt x="1185825" y="87694"/>
                  </a:cubicBezTo>
                  <a:lnTo>
                    <a:pt x="1185825" y="226430"/>
                  </a:lnTo>
                  <a:cubicBezTo>
                    <a:pt x="1185825" y="249688"/>
                    <a:pt x="1176586" y="271993"/>
                    <a:pt x="1160140" y="288439"/>
                  </a:cubicBezTo>
                  <a:cubicBezTo>
                    <a:pt x="1143694" y="304885"/>
                    <a:pt x="1121389" y="314124"/>
                    <a:pt x="1098131" y="314124"/>
                  </a:cubicBezTo>
                  <a:lnTo>
                    <a:pt x="87694" y="314124"/>
                  </a:lnTo>
                  <a:cubicBezTo>
                    <a:pt x="64436" y="314124"/>
                    <a:pt x="42131" y="304885"/>
                    <a:pt x="25685" y="288439"/>
                  </a:cubicBezTo>
                  <a:cubicBezTo>
                    <a:pt x="9239" y="271993"/>
                    <a:pt x="0" y="249688"/>
                    <a:pt x="0" y="226430"/>
                  </a:cubicBezTo>
                  <a:lnTo>
                    <a:pt x="0" y="87694"/>
                  </a:lnTo>
                  <a:cubicBezTo>
                    <a:pt x="0" y="64436"/>
                    <a:pt x="9239" y="42131"/>
                    <a:pt x="25685" y="25685"/>
                  </a:cubicBezTo>
                  <a:cubicBezTo>
                    <a:pt x="42131" y="9239"/>
                    <a:pt x="64436" y="0"/>
                    <a:pt x="87694" y="0"/>
                  </a:cubicBezTo>
                  <a:close/>
                </a:path>
              </a:pathLst>
            </a:custGeom>
            <a:solidFill>
              <a:srgbClr val="E6DE22"/>
            </a:solidFill>
          </p:spPr>
        </p:sp>
        <p:sp>
          <p:nvSpPr>
            <p:cNvPr name="TextBox 4" id="4"/>
            <p:cNvSpPr txBox="true"/>
            <p:nvPr/>
          </p:nvSpPr>
          <p:spPr>
            <a:xfrm>
              <a:off x="0" y="-57150"/>
              <a:ext cx="1185825" cy="371274"/>
            </a:xfrm>
            <a:prstGeom prst="rect">
              <a:avLst/>
            </a:prstGeom>
          </p:spPr>
          <p:txBody>
            <a:bodyPr anchor="ctr" rtlCol="false" tIns="50800" lIns="50800" bIns="50800" rIns="50800"/>
            <a:lstStyle/>
            <a:p>
              <a:pPr algn="ctr">
                <a:lnSpc>
                  <a:spcPts val="3443"/>
                </a:lnSpc>
              </a:pPr>
            </a:p>
          </p:txBody>
        </p:sp>
      </p:grpSp>
      <p:sp>
        <p:nvSpPr>
          <p:cNvPr name="TextBox 5" id="5"/>
          <p:cNvSpPr txBox="true"/>
          <p:nvPr/>
        </p:nvSpPr>
        <p:spPr>
          <a:xfrm rot="0">
            <a:off x="6174705" y="2992527"/>
            <a:ext cx="450243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AND</a:t>
            </a:r>
          </a:p>
        </p:txBody>
      </p:sp>
      <p:sp>
        <p:nvSpPr>
          <p:cNvPr name="TextBox 6" id="6"/>
          <p:cNvSpPr txBox="true"/>
          <p:nvPr/>
        </p:nvSpPr>
        <p:spPr>
          <a:xfrm rot="0">
            <a:off x="2932389" y="2992527"/>
            <a:ext cx="2001203"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Diesel</a:t>
            </a:r>
          </a:p>
        </p:txBody>
      </p:sp>
      <p:sp>
        <p:nvSpPr>
          <p:cNvPr name="TextBox 7" id="7"/>
          <p:cNvSpPr txBox="true"/>
          <p:nvPr/>
        </p:nvSpPr>
        <p:spPr>
          <a:xfrm rot="0">
            <a:off x="11171940" y="2992527"/>
            <a:ext cx="454050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Turbocharged</a:t>
            </a:r>
          </a:p>
        </p:txBody>
      </p:sp>
      <p:sp>
        <p:nvSpPr>
          <p:cNvPr name="AutoShape 8" id="8"/>
          <p:cNvSpPr/>
          <p:nvPr/>
        </p:nvSpPr>
        <p:spPr>
          <a:xfrm>
            <a:off x="1711508" y="5683137"/>
            <a:ext cx="15003588" cy="0"/>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1572905" y="6512550"/>
            <a:ext cx="15142191" cy="887095"/>
          </a:xfrm>
          <a:prstGeom prst="rect">
            <a:avLst/>
          </a:prstGeom>
        </p:spPr>
        <p:txBody>
          <a:bodyPr anchor="t" rtlCol="false" tIns="0" lIns="0" bIns="0" rIns="0">
            <a:spAutoFit/>
          </a:bodyPr>
          <a:lstStyle/>
          <a:p>
            <a:pPr algn="l">
              <a:lnSpc>
                <a:spcPts val="7279"/>
              </a:lnSpc>
            </a:pPr>
            <a:r>
              <a:rPr lang="en-US" sz="5199" b="true">
                <a:solidFill>
                  <a:srgbClr val="FFFFFF"/>
                </a:solidFill>
                <a:latin typeface="Canva Sans Bold"/>
                <a:ea typeface="Canva Sans Bold"/>
                <a:cs typeface="Canva Sans Bold"/>
                <a:sym typeface="Canva Sans Bold"/>
              </a:rPr>
              <a:t>I want a car with both Diesel and Turbocharged</a:t>
            </a:r>
          </a:p>
        </p:txBody>
      </p:sp>
    </p:spTree>
  </p:cSld>
  <p:clrMapOvr>
    <a:masterClrMapping/>
  </p:clrMapOvr>
</p:sld>
</file>

<file path=ppt/slides/slide54.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7226496" y="2442355"/>
            <a:ext cx="4502431" cy="1192689"/>
            <a:chOff x="0" y="0"/>
            <a:chExt cx="1185825" cy="314124"/>
          </a:xfrm>
        </p:grpSpPr>
        <p:sp>
          <p:nvSpPr>
            <p:cNvPr name="Freeform 3" id="3"/>
            <p:cNvSpPr/>
            <p:nvPr/>
          </p:nvSpPr>
          <p:spPr>
            <a:xfrm flipH="false" flipV="false" rot="0">
              <a:off x="0" y="0"/>
              <a:ext cx="1185825" cy="314124"/>
            </a:xfrm>
            <a:custGeom>
              <a:avLst/>
              <a:gdLst/>
              <a:ahLst/>
              <a:cxnLst/>
              <a:rect r="r" b="b" t="t" l="l"/>
              <a:pathLst>
                <a:path h="314124" w="1185825">
                  <a:moveTo>
                    <a:pt x="87694" y="0"/>
                  </a:moveTo>
                  <a:lnTo>
                    <a:pt x="1098131" y="0"/>
                  </a:lnTo>
                  <a:cubicBezTo>
                    <a:pt x="1146563" y="0"/>
                    <a:pt x="1185825" y="39262"/>
                    <a:pt x="1185825" y="87694"/>
                  </a:cubicBezTo>
                  <a:lnTo>
                    <a:pt x="1185825" y="226430"/>
                  </a:lnTo>
                  <a:cubicBezTo>
                    <a:pt x="1185825" y="249688"/>
                    <a:pt x="1176586" y="271993"/>
                    <a:pt x="1160140" y="288439"/>
                  </a:cubicBezTo>
                  <a:cubicBezTo>
                    <a:pt x="1143694" y="304885"/>
                    <a:pt x="1121389" y="314124"/>
                    <a:pt x="1098131" y="314124"/>
                  </a:cubicBezTo>
                  <a:lnTo>
                    <a:pt x="87694" y="314124"/>
                  </a:lnTo>
                  <a:cubicBezTo>
                    <a:pt x="64436" y="314124"/>
                    <a:pt x="42131" y="304885"/>
                    <a:pt x="25685" y="288439"/>
                  </a:cubicBezTo>
                  <a:cubicBezTo>
                    <a:pt x="9239" y="271993"/>
                    <a:pt x="0" y="249688"/>
                    <a:pt x="0" y="226430"/>
                  </a:cubicBezTo>
                  <a:lnTo>
                    <a:pt x="0" y="87694"/>
                  </a:lnTo>
                  <a:cubicBezTo>
                    <a:pt x="0" y="64436"/>
                    <a:pt x="9239" y="42131"/>
                    <a:pt x="25685" y="25685"/>
                  </a:cubicBezTo>
                  <a:cubicBezTo>
                    <a:pt x="42131" y="9239"/>
                    <a:pt x="64436" y="0"/>
                    <a:pt x="87694" y="0"/>
                  </a:cubicBezTo>
                  <a:close/>
                </a:path>
              </a:pathLst>
            </a:custGeom>
            <a:solidFill>
              <a:srgbClr val="E6DE22"/>
            </a:solidFill>
          </p:spPr>
        </p:sp>
        <p:sp>
          <p:nvSpPr>
            <p:cNvPr name="TextBox 4" id="4"/>
            <p:cNvSpPr txBox="true"/>
            <p:nvPr/>
          </p:nvSpPr>
          <p:spPr>
            <a:xfrm>
              <a:off x="0" y="-57150"/>
              <a:ext cx="1185825" cy="371274"/>
            </a:xfrm>
            <a:prstGeom prst="rect">
              <a:avLst/>
            </a:prstGeom>
          </p:spPr>
          <p:txBody>
            <a:bodyPr anchor="ctr" rtlCol="false" tIns="50800" lIns="50800" bIns="50800" rIns="50800"/>
            <a:lstStyle/>
            <a:p>
              <a:pPr algn="ctr">
                <a:lnSpc>
                  <a:spcPts val="3443"/>
                </a:lnSpc>
              </a:pPr>
            </a:p>
          </p:txBody>
        </p:sp>
      </p:grpSp>
      <p:sp>
        <p:nvSpPr>
          <p:cNvPr name="TextBox 5" id="5"/>
          <p:cNvSpPr txBox="true"/>
          <p:nvPr/>
        </p:nvSpPr>
        <p:spPr>
          <a:xfrm rot="0">
            <a:off x="7226496" y="2547527"/>
            <a:ext cx="450243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OR</a:t>
            </a:r>
          </a:p>
        </p:txBody>
      </p:sp>
      <p:sp>
        <p:nvSpPr>
          <p:cNvPr name="TextBox 6" id="6"/>
          <p:cNvSpPr txBox="true"/>
          <p:nvPr/>
        </p:nvSpPr>
        <p:spPr>
          <a:xfrm rot="0">
            <a:off x="3073806" y="2547527"/>
            <a:ext cx="3385483"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Automatic</a:t>
            </a:r>
          </a:p>
        </p:txBody>
      </p:sp>
      <p:sp>
        <p:nvSpPr>
          <p:cNvPr name="TextBox 7" id="7"/>
          <p:cNvSpPr txBox="true"/>
          <p:nvPr/>
        </p:nvSpPr>
        <p:spPr>
          <a:xfrm rot="0">
            <a:off x="12618750" y="2547527"/>
            <a:ext cx="2595444"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Sunroof</a:t>
            </a:r>
          </a:p>
        </p:txBody>
      </p:sp>
      <p:sp>
        <p:nvSpPr>
          <p:cNvPr name="AutoShape 8" id="8"/>
          <p:cNvSpPr/>
          <p:nvPr/>
        </p:nvSpPr>
        <p:spPr>
          <a:xfrm>
            <a:off x="1642206" y="4935908"/>
            <a:ext cx="15003588" cy="0"/>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2879075" y="5765320"/>
            <a:ext cx="12335118" cy="273494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I want a car with either </a:t>
            </a:r>
          </a:p>
          <a:p>
            <a:pPr algn="ctr">
              <a:lnSpc>
                <a:spcPts val="7279"/>
              </a:lnSpc>
            </a:pPr>
            <a:r>
              <a:rPr lang="en-US" sz="5199" b="true">
                <a:solidFill>
                  <a:srgbClr val="FFFFFF"/>
                </a:solidFill>
                <a:latin typeface="Canva Sans Bold"/>
                <a:ea typeface="Canva Sans Bold"/>
                <a:cs typeface="Canva Sans Bold"/>
                <a:sym typeface="Canva Sans Bold"/>
              </a:rPr>
              <a:t>Automatic or Sunroof</a:t>
            </a:r>
          </a:p>
          <a:p>
            <a:pPr algn="ctr">
              <a:lnSpc>
                <a:spcPts val="7279"/>
              </a:lnSpc>
            </a:pPr>
            <a:r>
              <a:rPr lang="en-US" sz="5199" b="true">
                <a:solidFill>
                  <a:srgbClr val="FFFFFF"/>
                </a:solidFill>
                <a:latin typeface="Canva Sans Bold"/>
                <a:ea typeface="Canva Sans Bold"/>
                <a:cs typeface="Canva Sans Bold"/>
                <a:sym typeface="Canva Sans Bold"/>
              </a:rPr>
              <a:t>or both will work.</a:t>
            </a:r>
          </a:p>
        </p:txBody>
      </p:sp>
    </p:spTree>
  </p:cSld>
  <p:clrMapOvr>
    <a:masterClrMapping/>
  </p:clrMapOvr>
</p:sld>
</file>

<file path=ppt/slides/slide55.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748541" y="2037466"/>
            <a:ext cx="4502431" cy="1192689"/>
            <a:chOff x="0" y="0"/>
            <a:chExt cx="1185825" cy="314124"/>
          </a:xfrm>
        </p:grpSpPr>
        <p:sp>
          <p:nvSpPr>
            <p:cNvPr name="Freeform 3" id="3"/>
            <p:cNvSpPr/>
            <p:nvPr/>
          </p:nvSpPr>
          <p:spPr>
            <a:xfrm flipH="false" flipV="false" rot="0">
              <a:off x="0" y="0"/>
              <a:ext cx="1185825" cy="314124"/>
            </a:xfrm>
            <a:custGeom>
              <a:avLst/>
              <a:gdLst/>
              <a:ahLst/>
              <a:cxnLst/>
              <a:rect r="r" b="b" t="t" l="l"/>
              <a:pathLst>
                <a:path h="314124" w="1185825">
                  <a:moveTo>
                    <a:pt x="87694" y="0"/>
                  </a:moveTo>
                  <a:lnTo>
                    <a:pt x="1098131" y="0"/>
                  </a:lnTo>
                  <a:cubicBezTo>
                    <a:pt x="1146563" y="0"/>
                    <a:pt x="1185825" y="39262"/>
                    <a:pt x="1185825" y="87694"/>
                  </a:cubicBezTo>
                  <a:lnTo>
                    <a:pt x="1185825" y="226430"/>
                  </a:lnTo>
                  <a:cubicBezTo>
                    <a:pt x="1185825" y="249688"/>
                    <a:pt x="1176586" y="271993"/>
                    <a:pt x="1160140" y="288439"/>
                  </a:cubicBezTo>
                  <a:cubicBezTo>
                    <a:pt x="1143694" y="304885"/>
                    <a:pt x="1121389" y="314124"/>
                    <a:pt x="1098131" y="314124"/>
                  </a:cubicBezTo>
                  <a:lnTo>
                    <a:pt x="87694" y="314124"/>
                  </a:lnTo>
                  <a:cubicBezTo>
                    <a:pt x="64436" y="314124"/>
                    <a:pt x="42131" y="304885"/>
                    <a:pt x="25685" y="288439"/>
                  </a:cubicBezTo>
                  <a:cubicBezTo>
                    <a:pt x="9239" y="271993"/>
                    <a:pt x="0" y="249688"/>
                    <a:pt x="0" y="226430"/>
                  </a:cubicBezTo>
                  <a:lnTo>
                    <a:pt x="0" y="87694"/>
                  </a:lnTo>
                  <a:cubicBezTo>
                    <a:pt x="0" y="64436"/>
                    <a:pt x="9239" y="42131"/>
                    <a:pt x="25685" y="25685"/>
                  </a:cubicBezTo>
                  <a:cubicBezTo>
                    <a:pt x="42131" y="9239"/>
                    <a:pt x="64436" y="0"/>
                    <a:pt x="87694" y="0"/>
                  </a:cubicBezTo>
                  <a:close/>
                </a:path>
              </a:pathLst>
            </a:custGeom>
            <a:solidFill>
              <a:srgbClr val="E6DE22"/>
            </a:solidFill>
          </p:spPr>
        </p:sp>
        <p:sp>
          <p:nvSpPr>
            <p:cNvPr name="TextBox 4" id="4"/>
            <p:cNvSpPr txBox="true"/>
            <p:nvPr/>
          </p:nvSpPr>
          <p:spPr>
            <a:xfrm>
              <a:off x="0" y="-57150"/>
              <a:ext cx="1185825" cy="371274"/>
            </a:xfrm>
            <a:prstGeom prst="rect">
              <a:avLst/>
            </a:prstGeom>
          </p:spPr>
          <p:txBody>
            <a:bodyPr anchor="ctr" rtlCol="false" tIns="50800" lIns="50800" bIns="50800" rIns="50800"/>
            <a:lstStyle/>
            <a:p>
              <a:pPr algn="ctr">
                <a:lnSpc>
                  <a:spcPts val="3443"/>
                </a:lnSpc>
              </a:pPr>
            </a:p>
          </p:txBody>
        </p:sp>
      </p:grpSp>
      <p:sp>
        <p:nvSpPr>
          <p:cNvPr name="TextBox 5" id="5"/>
          <p:cNvSpPr txBox="true"/>
          <p:nvPr/>
        </p:nvSpPr>
        <p:spPr>
          <a:xfrm rot="0">
            <a:off x="6748541" y="2142638"/>
            <a:ext cx="450243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NOR</a:t>
            </a:r>
          </a:p>
        </p:txBody>
      </p:sp>
      <p:sp>
        <p:nvSpPr>
          <p:cNvPr name="TextBox 6" id="6"/>
          <p:cNvSpPr txBox="true"/>
          <p:nvPr/>
        </p:nvSpPr>
        <p:spPr>
          <a:xfrm rot="0">
            <a:off x="2595851" y="2142638"/>
            <a:ext cx="3385483"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Automatic</a:t>
            </a:r>
          </a:p>
        </p:txBody>
      </p:sp>
      <p:sp>
        <p:nvSpPr>
          <p:cNvPr name="TextBox 7" id="7"/>
          <p:cNvSpPr txBox="true"/>
          <p:nvPr/>
        </p:nvSpPr>
        <p:spPr>
          <a:xfrm rot="0">
            <a:off x="12140795" y="2142638"/>
            <a:ext cx="2595444"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Sunroof</a:t>
            </a:r>
          </a:p>
        </p:txBody>
      </p:sp>
      <p:sp>
        <p:nvSpPr>
          <p:cNvPr name="AutoShape 8" id="8"/>
          <p:cNvSpPr/>
          <p:nvPr/>
        </p:nvSpPr>
        <p:spPr>
          <a:xfrm>
            <a:off x="1642206" y="4935908"/>
            <a:ext cx="15003588" cy="0"/>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1115321" y="5787144"/>
            <a:ext cx="16327934"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I </a:t>
            </a:r>
            <a:r>
              <a:rPr lang="en-US" sz="5199" b="true">
                <a:solidFill>
                  <a:srgbClr val="E6DE22"/>
                </a:solidFill>
                <a:latin typeface="Canva Sans Bold"/>
                <a:ea typeface="Canva Sans Bold"/>
                <a:cs typeface="Canva Sans Bold"/>
                <a:sym typeface="Canva Sans Bold"/>
              </a:rPr>
              <a:t>don’t</a:t>
            </a:r>
            <a:r>
              <a:rPr lang="en-US" sz="5199" b="true">
                <a:solidFill>
                  <a:srgbClr val="FFFFFF"/>
                </a:solidFill>
                <a:latin typeface="Canva Sans Bold"/>
                <a:ea typeface="Canva Sans Bold"/>
                <a:cs typeface="Canva Sans Bold"/>
                <a:sym typeface="Canva Sans Bold"/>
              </a:rPr>
              <a:t> want a car with either Automatic or Sunroof</a:t>
            </a:r>
          </a:p>
          <a:p>
            <a:pPr algn="ctr">
              <a:lnSpc>
                <a:spcPts val="7279"/>
              </a:lnSpc>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088267" y="3089717"/>
            <a:ext cx="12735383" cy="6313383"/>
          </a:xfrm>
          <a:custGeom>
            <a:avLst/>
            <a:gdLst/>
            <a:ahLst/>
            <a:cxnLst/>
            <a:rect r="r" b="b" t="t" l="l"/>
            <a:pathLst>
              <a:path h="6313383" w="12735383">
                <a:moveTo>
                  <a:pt x="0" y="0"/>
                </a:moveTo>
                <a:lnTo>
                  <a:pt x="12735383" y="0"/>
                </a:lnTo>
                <a:lnTo>
                  <a:pt x="12735383" y="6313383"/>
                </a:lnTo>
                <a:lnTo>
                  <a:pt x="0" y="6313383"/>
                </a:lnTo>
                <a:lnTo>
                  <a:pt x="0" y="0"/>
                </a:lnTo>
                <a:close/>
              </a:path>
            </a:pathLst>
          </a:custGeom>
          <a:blipFill>
            <a:blip r:embed="rId7"/>
            <a:stretch>
              <a:fillRect l="-1109" t="0" r="-1109" b="0"/>
            </a:stretch>
          </a:blipFill>
          <a:ln cap="rnd">
            <a:noFill/>
            <a:prstDash val="lgDash"/>
            <a:round/>
          </a:ln>
        </p:spPr>
      </p:sp>
      <p:sp>
        <p:nvSpPr>
          <p:cNvPr name="TextBox 8" id="8"/>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9" id="9"/>
          <p:cNvSpPr txBox="true"/>
          <p:nvPr/>
        </p:nvSpPr>
        <p:spPr>
          <a:xfrm rot="0">
            <a:off x="5198092" y="914400"/>
            <a:ext cx="6838057" cy="1052196"/>
          </a:xfrm>
          <a:prstGeom prst="rect">
            <a:avLst/>
          </a:prstGeom>
        </p:spPr>
        <p:txBody>
          <a:bodyPr anchor="t" rtlCol="false" tIns="0" lIns="0" bIns="0" rIns="0">
            <a:spAutoFit/>
          </a:bodyPr>
          <a:lstStyle/>
          <a:p>
            <a:pPr algn="ctr">
              <a:lnSpc>
                <a:spcPts val="8679"/>
              </a:lnSpc>
            </a:pPr>
            <a:r>
              <a:rPr lang="en-US" sz="6199" b="true">
                <a:solidFill>
                  <a:srgbClr val="FFFFFF"/>
                </a:solidFill>
                <a:latin typeface="Canva Sans Bold"/>
                <a:ea typeface="Canva Sans Bold"/>
                <a:cs typeface="Canva Sans Bold"/>
                <a:sym typeface="Canva Sans Bold"/>
              </a:rPr>
              <a:t>Logical Operators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3638448" y="2244679"/>
            <a:ext cx="11011103" cy="5692867"/>
          </a:xfrm>
          <a:prstGeom prst="rect">
            <a:avLst/>
          </a:prstGeom>
        </p:spPr>
        <p:txBody>
          <a:bodyPr anchor="t" rtlCol="false" tIns="0" lIns="0" bIns="0" rIns="0">
            <a:spAutoFit/>
          </a:bodyPr>
          <a:lstStyle/>
          <a:p>
            <a:pPr algn="l">
              <a:lnSpc>
                <a:spcPts val="7694"/>
              </a:lnSpc>
              <a:spcBef>
                <a:spcPct val="0"/>
              </a:spcBef>
            </a:pPr>
            <a:r>
              <a:rPr lang="en-US" b="true" sz="5496">
                <a:solidFill>
                  <a:srgbClr val="C1FF72"/>
                </a:solidFill>
                <a:latin typeface="Fira Code Bold"/>
                <a:ea typeface="Fira Code Bold"/>
                <a:cs typeface="Fira Code Bold"/>
                <a:sym typeface="Fira Code Bold"/>
              </a:rPr>
              <a:t>    </a:t>
            </a:r>
            <a:r>
              <a:rPr lang="en-US" b="true" sz="5496">
                <a:solidFill>
                  <a:srgbClr val="C1FF72"/>
                </a:solidFill>
                <a:latin typeface="Fira Code Bold"/>
                <a:ea typeface="Fira Code Bold"/>
                <a:cs typeface="Fira Code Bold"/>
                <a:sym typeface="Fira Code Bold"/>
              </a:rPr>
              <a:t>$and $or $nor $not</a:t>
            </a:r>
          </a:p>
          <a:p>
            <a:pPr algn="ctr">
              <a:lnSpc>
                <a:spcPts val="6294"/>
              </a:lnSpc>
              <a:spcBef>
                <a:spcPct val="0"/>
              </a:spcBef>
            </a:pPr>
            <a:r>
              <a:rPr lang="en-US" b="true" sz="4496">
                <a:solidFill>
                  <a:srgbClr val="FFFFFF"/>
                </a:solidFill>
                <a:latin typeface="Canva Sans Bold"/>
                <a:ea typeface="Canva Sans Bold"/>
                <a:cs typeface="Canva Sans Bold"/>
                <a:sym typeface="Canva Sans Bold"/>
              </a:rPr>
              <a:t>   </a:t>
            </a:r>
          </a:p>
          <a:p>
            <a:pPr algn="l">
              <a:lnSpc>
                <a:spcPts val="6294"/>
              </a:lnSpc>
              <a:spcBef>
                <a:spcPct val="0"/>
              </a:spcBef>
            </a:pPr>
            <a:r>
              <a:rPr lang="en-US" b="true" sz="4496">
                <a:solidFill>
                  <a:srgbClr val="E6DE22"/>
                </a:solidFill>
                <a:latin typeface="Fira Code Bold"/>
                <a:ea typeface="Fira Code Bold"/>
                <a:cs typeface="Fira Code Bold"/>
                <a:sym typeface="Fira Code Bold"/>
              </a:rPr>
              <a:t>      </a:t>
            </a:r>
            <a:r>
              <a:rPr lang="en-US" b="true" sz="4496">
                <a:solidFill>
                  <a:srgbClr val="E6DE22"/>
                </a:solidFill>
                <a:latin typeface="Fira Code Bold"/>
                <a:ea typeface="Fira Code Bold"/>
                <a:cs typeface="Fira Code Bold"/>
                <a:sym typeface="Fira Code Bold"/>
              </a:rPr>
              <a:t>{$or:[</a:t>
            </a:r>
          </a:p>
          <a:p>
            <a:pPr algn="l">
              <a:lnSpc>
                <a:spcPts val="6294"/>
              </a:lnSpc>
              <a:spcBef>
                <a:spcPct val="0"/>
              </a:spcBef>
            </a:pPr>
            <a:r>
              <a:rPr lang="en-US" b="true" sz="4496">
                <a:solidFill>
                  <a:srgbClr val="E6DE22"/>
                </a:solidFill>
                <a:latin typeface="Fira Code Bold"/>
                <a:ea typeface="Fira Code Bold"/>
                <a:cs typeface="Fira Code Bold"/>
                <a:sym typeface="Fira Code Bold"/>
              </a:rPr>
              <a:t>         {age:{$eq:28}},</a:t>
            </a:r>
          </a:p>
          <a:p>
            <a:pPr algn="l">
              <a:lnSpc>
                <a:spcPts val="6294"/>
              </a:lnSpc>
              <a:spcBef>
                <a:spcPct val="0"/>
              </a:spcBef>
            </a:pPr>
            <a:r>
              <a:rPr lang="en-US" b="true" sz="4496">
                <a:solidFill>
                  <a:srgbClr val="E6DE22"/>
                </a:solidFill>
                <a:latin typeface="Fira Code Bold"/>
                <a:ea typeface="Fira Code Bold"/>
                <a:cs typeface="Fira Code Bold"/>
                <a:sym typeface="Fira Code Bold"/>
              </a:rPr>
              <a:t>         {name:"raju"}</a:t>
            </a:r>
          </a:p>
          <a:p>
            <a:pPr algn="l">
              <a:lnSpc>
                <a:spcPts val="6294"/>
              </a:lnSpc>
              <a:spcBef>
                <a:spcPct val="0"/>
              </a:spcBef>
            </a:pPr>
            <a:r>
              <a:rPr lang="en-US" b="true" sz="4496">
                <a:solidFill>
                  <a:srgbClr val="E6DE22"/>
                </a:solidFill>
                <a:latin typeface="Fira Code Bold"/>
                <a:ea typeface="Fira Code Bold"/>
                <a:cs typeface="Fira Code Bold"/>
                <a:sym typeface="Fira Code Bold"/>
              </a:rPr>
              <a:t>       ]}</a:t>
            </a:r>
          </a:p>
          <a:p>
            <a:pPr algn="ctr">
              <a:lnSpc>
                <a:spcPts val="6294"/>
              </a:lnSpc>
              <a:spcBef>
                <a:spcPct val="0"/>
              </a:spcBef>
            </a:pPr>
          </a:p>
        </p:txBody>
      </p:sp>
    </p:spTree>
  </p:cSld>
  <p:clrMapOvr>
    <a:masterClrMapping/>
  </p:clrMapOvr>
</p:sld>
</file>

<file path=ppt/slides/slide58.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3726835" y="4274503"/>
            <a:ext cx="10834331"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Element Operators</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813812" y="2004561"/>
            <a:ext cx="16660377" cy="6993426"/>
          </a:xfrm>
          <a:prstGeom prst="rect">
            <a:avLst/>
          </a:prstGeom>
        </p:spPr>
        <p:txBody>
          <a:bodyPr anchor="t" rtlCol="false" tIns="0" lIns="0" bIns="0" rIns="0">
            <a:spAutoFit/>
          </a:bodyPr>
          <a:lstStyle/>
          <a:p>
            <a:pPr algn="l" marL="863042" indent="-431521" lvl="1">
              <a:lnSpc>
                <a:spcPts val="5596"/>
              </a:lnSpc>
              <a:spcBef>
                <a:spcPct val="0"/>
              </a:spcBef>
              <a:buFont typeface="Arial"/>
              <a:buChar char="•"/>
            </a:pPr>
            <a:r>
              <a:rPr lang="en-US" b="true" sz="3997">
                <a:solidFill>
                  <a:srgbClr val="C1FF72"/>
                </a:solidFill>
                <a:latin typeface="Fira Code Bold"/>
                <a:ea typeface="Fira Code Bold"/>
                <a:cs typeface="Fira Code Bold"/>
                <a:sym typeface="Fira Code Bold"/>
              </a:rPr>
              <a:t>$exists</a:t>
            </a:r>
          </a:p>
          <a:p>
            <a:pPr algn="l" marL="1726085" indent="-575362" lvl="2">
              <a:lnSpc>
                <a:spcPts val="5596"/>
              </a:lnSpc>
              <a:spcBef>
                <a:spcPct val="0"/>
              </a:spcBef>
              <a:buFont typeface="Arial"/>
              <a:buChar char="⚬"/>
            </a:pPr>
            <a:r>
              <a:rPr lang="en-US" b="true" sz="3997">
                <a:solidFill>
                  <a:srgbClr val="E6DE22"/>
                </a:solidFill>
                <a:latin typeface="Fira Code Bold"/>
                <a:ea typeface="Fira Code Bold"/>
                <a:cs typeface="Fira Code Bold"/>
                <a:sym typeface="Fira Code Bold"/>
              </a:rPr>
              <a:t>{age:{$exists:true}}</a:t>
            </a:r>
          </a:p>
          <a:p>
            <a:pPr algn="l">
              <a:lnSpc>
                <a:spcPts val="5596"/>
              </a:lnSpc>
              <a:spcBef>
                <a:spcPct val="0"/>
              </a:spcBef>
            </a:pPr>
          </a:p>
          <a:p>
            <a:pPr algn="l">
              <a:lnSpc>
                <a:spcPts val="5596"/>
              </a:lnSpc>
              <a:spcBef>
                <a:spcPct val="0"/>
              </a:spcBef>
            </a:pPr>
          </a:p>
          <a:p>
            <a:pPr algn="l" marL="863042" indent="-431521" lvl="1">
              <a:lnSpc>
                <a:spcPts val="5596"/>
              </a:lnSpc>
              <a:spcBef>
                <a:spcPct val="0"/>
              </a:spcBef>
              <a:buFont typeface="Arial"/>
              <a:buChar char="•"/>
            </a:pPr>
            <a:r>
              <a:rPr lang="en-US" b="true" sz="3997">
                <a:solidFill>
                  <a:srgbClr val="C1FF72"/>
                </a:solidFill>
                <a:latin typeface="Fira Code Bold"/>
                <a:ea typeface="Fira Code Bold"/>
                <a:cs typeface="Fira Code Bold"/>
                <a:sym typeface="Fira Code Bold"/>
              </a:rPr>
              <a:t>$type</a:t>
            </a:r>
          </a:p>
          <a:p>
            <a:pPr algn="l" marL="1726085" indent="-575362" lvl="2">
              <a:lnSpc>
                <a:spcPts val="5596"/>
              </a:lnSpc>
              <a:spcBef>
                <a:spcPct val="0"/>
              </a:spcBef>
              <a:buFont typeface="Arial"/>
              <a:buChar char="⚬"/>
            </a:pPr>
            <a:r>
              <a:rPr lang="en-US" sz="3997">
                <a:solidFill>
                  <a:srgbClr val="C1FF72"/>
                </a:solidFill>
                <a:latin typeface="Fira Code"/>
                <a:ea typeface="Fira Code"/>
                <a:cs typeface="Fira Code"/>
                <a:sym typeface="Fira Code"/>
              </a:rPr>
              <a:t>Here we can filter the content based on BASON type like string, bool etc</a:t>
            </a:r>
          </a:p>
          <a:p>
            <a:pPr algn="l" marL="1726085" indent="-575362" lvl="2">
              <a:lnSpc>
                <a:spcPts val="5596"/>
              </a:lnSpc>
              <a:spcBef>
                <a:spcPct val="0"/>
              </a:spcBef>
              <a:buFont typeface="Arial"/>
              <a:buChar char="⚬"/>
            </a:pPr>
            <a:r>
              <a:rPr lang="en-US" sz="3997">
                <a:solidFill>
                  <a:srgbClr val="C1FF72"/>
                </a:solidFill>
                <a:latin typeface="Fira Code"/>
                <a:ea typeface="Fira Code"/>
                <a:cs typeface="Fira Code"/>
                <a:sym typeface="Fira Code"/>
              </a:rPr>
              <a:t>This</a:t>
            </a:r>
            <a:r>
              <a:rPr lang="en-US" sz="3997">
                <a:solidFill>
                  <a:srgbClr val="C1FF72"/>
                </a:solidFill>
                <a:latin typeface="Fira Code"/>
                <a:ea typeface="Fira Code"/>
                <a:cs typeface="Fira Code"/>
                <a:sym typeface="Fira Code"/>
              </a:rPr>
              <a:t> can be useful t</a:t>
            </a:r>
            <a:r>
              <a:rPr lang="en-US" sz="3997">
                <a:solidFill>
                  <a:srgbClr val="C1FF72"/>
                </a:solidFill>
                <a:latin typeface="Fira Code"/>
                <a:ea typeface="Fira Code"/>
                <a:cs typeface="Fira Code"/>
                <a:sym typeface="Fira Code"/>
              </a:rPr>
              <a:t>o find field with null values</a:t>
            </a:r>
          </a:p>
          <a:p>
            <a:pPr algn="l" marL="1726085" indent="-575362" lvl="2">
              <a:lnSpc>
                <a:spcPts val="5596"/>
              </a:lnSpc>
              <a:spcBef>
                <a:spcPct val="0"/>
              </a:spcBef>
              <a:buFont typeface="Arial"/>
              <a:buChar char="⚬"/>
            </a:pPr>
            <a:r>
              <a:rPr lang="en-US" b="true" sz="3997">
                <a:solidFill>
                  <a:srgbClr val="E6DE22"/>
                </a:solidFill>
                <a:latin typeface="Fira Code Bold"/>
                <a:ea typeface="Fira Code Bold"/>
                <a:cs typeface="Fira Code Bold"/>
                <a:sym typeface="Fira Code Bold"/>
              </a:rPr>
              <a:t>{name:{$type:"string"}}</a:t>
            </a:r>
          </a:p>
          <a:p>
            <a:pPr algn="l">
              <a:lnSpc>
                <a:spcPts val="5596"/>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238840" y="1901532"/>
            <a:ext cx="5413358" cy="5609697"/>
          </a:xfrm>
          <a:custGeom>
            <a:avLst/>
            <a:gdLst/>
            <a:ahLst/>
            <a:cxnLst/>
            <a:rect r="r" b="b" t="t" l="l"/>
            <a:pathLst>
              <a:path h="5609697" w="5413358">
                <a:moveTo>
                  <a:pt x="0" y="0"/>
                </a:moveTo>
                <a:lnTo>
                  <a:pt x="5413357" y="0"/>
                </a:lnTo>
                <a:lnTo>
                  <a:pt x="5413357" y="5609696"/>
                </a:lnTo>
                <a:lnTo>
                  <a:pt x="0" y="5609696"/>
                </a:lnTo>
                <a:lnTo>
                  <a:pt x="0" y="0"/>
                </a:lnTo>
                <a:close/>
              </a:path>
            </a:pathLst>
          </a:custGeom>
          <a:blipFill>
            <a:blip r:embed="rId2"/>
            <a:stretch>
              <a:fillRect l="0" t="0" r="0" b="0"/>
            </a:stretch>
          </a:blipFill>
        </p:spPr>
      </p:sp>
      <p:sp>
        <p:nvSpPr>
          <p:cNvPr name="Freeform 3" id="3"/>
          <p:cNvSpPr/>
          <p:nvPr/>
        </p:nvSpPr>
        <p:spPr>
          <a:xfrm flipH="false" flipV="false" rot="0">
            <a:off x="1748872" y="2666383"/>
            <a:ext cx="2949971" cy="3538196"/>
          </a:xfrm>
          <a:custGeom>
            <a:avLst/>
            <a:gdLst/>
            <a:ahLst/>
            <a:cxnLst/>
            <a:rect r="r" b="b" t="t" l="l"/>
            <a:pathLst>
              <a:path h="3538196" w="2949971">
                <a:moveTo>
                  <a:pt x="0" y="0"/>
                </a:moveTo>
                <a:lnTo>
                  <a:pt x="2949970" y="0"/>
                </a:lnTo>
                <a:lnTo>
                  <a:pt x="2949970" y="3538196"/>
                </a:lnTo>
                <a:lnTo>
                  <a:pt x="0" y="3538196"/>
                </a:lnTo>
                <a:lnTo>
                  <a:pt x="0" y="0"/>
                </a:lnTo>
                <a:close/>
              </a:path>
            </a:pathLst>
          </a:custGeom>
          <a:blipFill>
            <a:blip r:embed="rId3"/>
            <a:stretch>
              <a:fillRect l="0" t="0" r="0" b="0"/>
            </a:stretch>
          </a:blipFill>
        </p:spPr>
      </p:sp>
      <p:sp>
        <p:nvSpPr>
          <p:cNvPr name="Freeform 4" id="4"/>
          <p:cNvSpPr/>
          <p:nvPr/>
        </p:nvSpPr>
        <p:spPr>
          <a:xfrm flipH="false" flipV="false" rot="0">
            <a:off x="471278" y="4435481"/>
            <a:ext cx="2949971" cy="3538196"/>
          </a:xfrm>
          <a:custGeom>
            <a:avLst/>
            <a:gdLst/>
            <a:ahLst/>
            <a:cxnLst/>
            <a:rect r="r" b="b" t="t" l="l"/>
            <a:pathLst>
              <a:path h="3538196" w="2949971">
                <a:moveTo>
                  <a:pt x="0" y="0"/>
                </a:moveTo>
                <a:lnTo>
                  <a:pt x="2949970" y="0"/>
                </a:lnTo>
                <a:lnTo>
                  <a:pt x="2949970" y="3538196"/>
                </a:lnTo>
                <a:lnTo>
                  <a:pt x="0" y="3538196"/>
                </a:lnTo>
                <a:lnTo>
                  <a:pt x="0" y="0"/>
                </a:lnTo>
                <a:close/>
              </a:path>
            </a:pathLst>
          </a:custGeom>
          <a:blipFill>
            <a:blip r:embed="rId3"/>
            <a:stretch>
              <a:fillRect l="0" t="0" r="0" b="0"/>
            </a:stretch>
          </a:blipFill>
        </p:spPr>
      </p:sp>
      <p:sp>
        <p:nvSpPr>
          <p:cNvPr name="Freeform 5" id="5"/>
          <p:cNvSpPr/>
          <p:nvPr/>
        </p:nvSpPr>
        <p:spPr>
          <a:xfrm flipH="false" flipV="false" rot="0">
            <a:off x="2488817" y="6204579"/>
            <a:ext cx="2949971" cy="3538196"/>
          </a:xfrm>
          <a:custGeom>
            <a:avLst/>
            <a:gdLst/>
            <a:ahLst/>
            <a:cxnLst/>
            <a:rect r="r" b="b" t="t" l="l"/>
            <a:pathLst>
              <a:path h="3538196" w="2949971">
                <a:moveTo>
                  <a:pt x="0" y="0"/>
                </a:moveTo>
                <a:lnTo>
                  <a:pt x="2949970" y="0"/>
                </a:lnTo>
                <a:lnTo>
                  <a:pt x="2949970" y="3538196"/>
                </a:lnTo>
                <a:lnTo>
                  <a:pt x="0" y="3538196"/>
                </a:lnTo>
                <a:lnTo>
                  <a:pt x="0" y="0"/>
                </a:lnTo>
                <a:close/>
              </a:path>
            </a:pathLst>
          </a:custGeom>
          <a:blipFill>
            <a:blip r:embed="rId3"/>
            <a:stretch>
              <a:fillRect l="0" t="0" r="0" b="0"/>
            </a:stretch>
          </a:blipFill>
        </p:spPr>
      </p:sp>
      <p:sp>
        <p:nvSpPr>
          <p:cNvPr name="Freeform 6" id="6"/>
          <p:cNvSpPr/>
          <p:nvPr/>
        </p:nvSpPr>
        <p:spPr>
          <a:xfrm flipH="false" flipV="false" rot="0">
            <a:off x="3536618" y="3839306"/>
            <a:ext cx="2949971" cy="3538196"/>
          </a:xfrm>
          <a:custGeom>
            <a:avLst/>
            <a:gdLst/>
            <a:ahLst/>
            <a:cxnLst/>
            <a:rect r="r" b="b" t="t" l="l"/>
            <a:pathLst>
              <a:path h="3538196" w="2949971">
                <a:moveTo>
                  <a:pt x="0" y="0"/>
                </a:moveTo>
                <a:lnTo>
                  <a:pt x="2949970" y="0"/>
                </a:lnTo>
                <a:lnTo>
                  <a:pt x="2949970" y="3538195"/>
                </a:lnTo>
                <a:lnTo>
                  <a:pt x="0" y="3538195"/>
                </a:lnTo>
                <a:lnTo>
                  <a:pt x="0" y="0"/>
                </a:lnTo>
                <a:close/>
              </a:path>
            </a:pathLst>
          </a:custGeom>
          <a:blipFill>
            <a:blip r:embed="rId3"/>
            <a:stretch>
              <a:fillRect l="0" t="0" r="0" b="0"/>
            </a:stretch>
          </a:blipFill>
        </p:spPr>
      </p:sp>
      <p:sp>
        <p:nvSpPr>
          <p:cNvPr name="TextBox 7" id="7"/>
          <p:cNvSpPr txBox="true"/>
          <p:nvPr/>
        </p:nvSpPr>
        <p:spPr>
          <a:xfrm rot="0">
            <a:off x="2652999" y="572244"/>
            <a:ext cx="4091687" cy="887038"/>
          </a:xfrm>
          <a:prstGeom prst="rect">
            <a:avLst/>
          </a:prstGeom>
        </p:spPr>
        <p:txBody>
          <a:bodyPr anchor="t" rtlCol="false" tIns="0" lIns="0" bIns="0" rIns="0">
            <a:spAutoFit/>
          </a:bodyPr>
          <a:lstStyle/>
          <a:p>
            <a:pPr algn="ctr">
              <a:lnSpc>
                <a:spcPts val="7279"/>
              </a:lnSpc>
            </a:pPr>
            <a:r>
              <a:rPr lang="en-US" sz="5199" b="true">
                <a:solidFill>
                  <a:srgbClr val="38B6FF"/>
                </a:solidFill>
                <a:latin typeface="Canva Sans Bold"/>
                <a:ea typeface="Canva Sans Bold"/>
                <a:cs typeface="Canva Sans Bold"/>
                <a:sym typeface="Canva Sans Bold"/>
              </a:rPr>
              <a:t>Unorganized</a:t>
            </a:r>
          </a:p>
        </p:txBody>
      </p:sp>
      <p:sp>
        <p:nvSpPr>
          <p:cNvPr name="TextBox 8" id="8"/>
          <p:cNvSpPr txBox="true"/>
          <p:nvPr/>
        </p:nvSpPr>
        <p:spPr>
          <a:xfrm rot="0">
            <a:off x="11865731" y="448975"/>
            <a:ext cx="3275636" cy="887038"/>
          </a:xfrm>
          <a:prstGeom prst="rect">
            <a:avLst/>
          </a:prstGeom>
        </p:spPr>
        <p:txBody>
          <a:bodyPr anchor="t" rtlCol="false" tIns="0" lIns="0" bIns="0" rIns="0">
            <a:spAutoFit/>
          </a:bodyPr>
          <a:lstStyle/>
          <a:p>
            <a:pPr algn="ctr">
              <a:lnSpc>
                <a:spcPts val="7279"/>
              </a:lnSpc>
            </a:pPr>
            <a:r>
              <a:rPr lang="en-US" sz="5199" b="true">
                <a:solidFill>
                  <a:srgbClr val="38B6FF"/>
                </a:solidFill>
                <a:latin typeface="Canva Sans Bold"/>
                <a:ea typeface="Canva Sans Bold"/>
                <a:cs typeface="Canva Sans Bold"/>
                <a:sym typeface="Canva Sans Bold"/>
              </a:rPr>
              <a:t>Organized</a:t>
            </a:r>
          </a:p>
        </p:txBody>
      </p:sp>
    </p:spTree>
  </p:cSld>
  <p:clrMapOvr>
    <a:masterClrMapping/>
  </p:clrMapOvr>
</p:sld>
</file>

<file path=ppt/slides/slide60.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4538097" y="4274503"/>
            <a:ext cx="9211806"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Array Operators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794236" y="1932024"/>
            <a:ext cx="16465064" cy="7555718"/>
          </a:xfrm>
          <a:prstGeom prst="rect">
            <a:avLst/>
          </a:prstGeom>
        </p:spPr>
        <p:txBody>
          <a:bodyPr anchor="t" rtlCol="false" tIns="0" lIns="0" bIns="0" rIns="0">
            <a:spAutoFit/>
          </a:bodyPr>
          <a:lstStyle/>
          <a:p>
            <a:pPr algn="l" marL="852925" indent="-426462" lvl="1">
              <a:lnSpc>
                <a:spcPts val="5530"/>
              </a:lnSpc>
              <a:buFont typeface="Arial"/>
              <a:buChar char="•"/>
            </a:pPr>
            <a:r>
              <a:rPr lang="en-US" b="true" sz="3950">
                <a:solidFill>
                  <a:srgbClr val="C1FF72"/>
                </a:solidFill>
                <a:latin typeface="Fira Code Bold"/>
                <a:ea typeface="Fira Code Bold"/>
                <a:cs typeface="Fira Code Bold"/>
                <a:sym typeface="Fira Code Bold"/>
              </a:rPr>
              <a:t>$size</a:t>
            </a:r>
          </a:p>
          <a:p>
            <a:pPr algn="l" marL="1705850" indent="-568617" lvl="2">
              <a:lnSpc>
                <a:spcPts val="5530"/>
              </a:lnSpc>
              <a:buFont typeface="Arial"/>
              <a:buChar char="⚬"/>
            </a:pPr>
            <a:r>
              <a:rPr lang="en-US" sz="3950">
                <a:solidFill>
                  <a:srgbClr val="C1FF72"/>
                </a:solidFill>
                <a:latin typeface="Fira Code"/>
                <a:ea typeface="Fira Code"/>
                <a:cs typeface="Fira Code"/>
                <a:sym typeface="Fira Code"/>
              </a:rPr>
              <a:t>Return all documents that match specified array size</a:t>
            </a:r>
          </a:p>
          <a:p>
            <a:pPr algn="l" marL="1705850" indent="-568617" lvl="2">
              <a:lnSpc>
                <a:spcPts val="5530"/>
              </a:lnSpc>
              <a:buFont typeface="Arial"/>
              <a:buChar char="⚬"/>
            </a:pPr>
            <a:r>
              <a:rPr lang="en-US" b="true" sz="3950">
                <a:solidFill>
                  <a:srgbClr val="E6DE22"/>
                </a:solidFill>
                <a:latin typeface="Fira Code Bold"/>
                <a:ea typeface="Fira Code Bold"/>
                <a:cs typeface="Fira Code Bold"/>
                <a:sym typeface="Fira Code Bold"/>
              </a:rPr>
              <a:t>db.collection.find({hobbies:{$size:4}})</a:t>
            </a:r>
          </a:p>
          <a:p>
            <a:pPr algn="l">
              <a:lnSpc>
                <a:spcPts val="5530"/>
              </a:lnSpc>
            </a:pPr>
          </a:p>
          <a:p>
            <a:pPr algn="l">
              <a:lnSpc>
                <a:spcPts val="5530"/>
              </a:lnSpc>
            </a:pPr>
          </a:p>
          <a:p>
            <a:pPr algn="l" marL="852925" indent="-426462" lvl="1">
              <a:lnSpc>
                <a:spcPts val="5530"/>
              </a:lnSpc>
              <a:buFont typeface="Arial"/>
              <a:buChar char="•"/>
            </a:pPr>
            <a:r>
              <a:rPr lang="en-US" b="true" sz="3950">
                <a:solidFill>
                  <a:srgbClr val="C1FF72"/>
                </a:solidFill>
                <a:latin typeface="Fira Code Bold"/>
                <a:ea typeface="Fira Code Bold"/>
                <a:cs typeface="Fira Code Bold"/>
                <a:sym typeface="Fira Code Bold"/>
              </a:rPr>
              <a:t>$all</a:t>
            </a:r>
          </a:p>
          <a:p>
            <a:pPr algn="l" marL="1705850" indent="-568617" lvl="2">
              <a:lnSpc>
                <a:spcPts val="5530"/>
              </a:lnSpc>
              <a:buFont typeface="Arial"/>
              <a:buChar char="⚬"/>
            </a:pPr>
            <a:r>
              <a:rPr lang="en-US" sz="3950">
                <a:solidFill>
                  <a:srgbClr val="C1FF72"/>
                </a:solidFill>
                <a:latin typeface="Fira Code"/>
                <a:ea typeface="Fira Code"/>
                <a:cs typeface="Fira Code"/>
                <a:sym typeface="Fira Code"/>
              </a:rPr>
              <a:t>Return all documents that match the pattern </a:t>
            </a:r>
          </a:p>
          <a:p>
            <a:pPr algn="l" marL="1705850" indent="-568617" lvl="2">
              <a:lnSpc>
                <a:spcPts val="5530"/>
              </a:lnSpc>
              <a:buFont typeface="Arial"/>
              <a:buChar char="⚬"/>
            </a:pPr>
            <a:r>
              <a:rPr lang="en-US" sz="3950">
                <a:solidFill>
                  <a:srgbClr val="C1FF72"/>
                </a:solidFill>
                <a:latin typeface="Fira Code"/>
                <a:ea typeface="Fira Code"/>
                <a:cs typeface="Fira Code"/>
                <a:sym typeface="Fira Code"/>
              </a:rPr>
              <a:t>(all user with hobbies of play and read)</a:t>
            </a:r>
          </a:p>
          <a:p>
            <a:pPr algn="l" marL="1569134" indent="-523045" lvl="2">
              <a:lnSpc>
                <a:spcPts val="5087"/>
              </a:lnSpc>
              <a:buFont typeface="Arial"/>
              <a:buChar char="⚬"/>
            </a:pPr>
            <a:r>
              <a:rPr lang="en-US" b="true" sz="3633">
                <a:solidFill>
                  <a:srgbClr val="E6DE22"/>
                </a:solidFill>
                <a:latin typeface="Fira Code Bold"/>
                <a:ea typeface="Fira Code Bold"/>
                <a:cs typeface="Fira Code Bold"/>
                <a:sym typeface="Fira Code Bold"/>
              </a:rPr>
              <a:t>db.collection.find({hobbies:{$all:["play","read"]}})</a:t>
            </a:r>
          </a:p>
          <a:p>
            <a:pPr algn="l">
              <a:lnSpc>
                <a:spcPts val="5530"/>
              </a:lnSpc>
              <a:spcBef>
                <a:spcPct val="0"/>
              </a:spcBef>
            </a:pPr>
          </a:p>
        </p:txBody>
      </p:sp>
    </p:spTree>
  </p:cSld>
  <p:clrMapOvr>
    <a:masterClrMapping/>
  </p:clrMapOvr>
</p:sld>
</file>

<file path=ppt/slides/slide62.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491573" y="2066702"/>
            <a:ext cx="15304854" cy="5399667"/>
          </a:xfrm>
          <a:prstGeom prst="rect">
            <a:avLst/>
          </a:prstGeom>
        </p:spPr>
        <p:txBody>
          <a:bodyPr anchor="t" rtlCol="false" tIns="0" lIns="0" bIns="0" rIns="0">
            <a:spAutoFit/>
          </a:bodyPr>
          <a:lstStyle/>
          <a:p>
            <a:pPr algn="ctr">
              <a:lnSpc>
                <a:spcPts val="10779"/>
              </a:lnSpc>
            </a:pPr>
            <a:r>
              <a:rPr lang="en-US" sz="7699" b="true">
                <a:solidFill>
                  <a:srgbClr val="C1FF72"/>
                </a:solidFill>
                <a:latin typeface="Canva Sans Bold"/>
                <a:ea typeface="Canva Sans Bold"/>
                <a:cs typeface="Canva Sans Bold"/>
                <a:sym typeface="Canva Sans Bold"/>
              </a:rPr>
              <a:t>UseCase:</a:t>
            </a:r>
          </a:p>
          <a:p>
            <a:pPr algn="ctr">
              <a:lnSpc>
                <a:spcPts val="10779"/>
              </a:lnSpc>
            </a:pPr>
          </a:p>
          <a:p>
            <a:pPr algn="ctr">
              <a:lnSpc>
                <a:spcPts val="10779"/>
              </a:lnSpc>
            </a:pPr>
            <a:r>
              <a:rPr lang="en-US" sz="7699" b="true">
                <a:solidFill>
                  <a:srgbClr val="FBCB4A"/>
                </a:solidFill>
                <a:latin typeface="Canva Sans Bold"/>
                <a:ea typeface="Canva Sans Bold"/>
                <a:cs typeface="Canva Sans Bold"/>
                <a:sym typeface="Canva Sans Bold"/>
              </a:rPr>
              <a:t>How to find no. of records/documents?</a:t>
            </a:r>
          </a:p>
        </p:txBody>
      </p:sp>
    </p:spTree>
  </p:cSld>
  <p:clrMapOvr>
    <a:masterClrMapping/>
  </p:clrMapOvr>
</p:sld>
</file>

<file path=ppt/slides/slide63.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3474121" y="4062059"/>
            <a:ext cx="11339758" cy="1943808"/>
          </a:xfrm>
          <a:prstGeom prst="rect">
            <a:avLst/>
          </a:prstGeom>
        </p:spPr>
        <p:txBody>
          <a:bodyPr anchor="t" rtlCol="false" tIns="0" lIns="0" bIns="0" rIns="0">
            <a:spAutoFit/>
          </a:bodyPr>
          <a:lstStyle/>
          <a:p>
            <a:pPr algn="ctr">
              <a:lnSpc>
                <a:spcPts val="15923"/>
              </a:lnSpc>
            </a:pPr>
            <a:r>
              <a:rPr lang="en-US" sz="11373" b="true">
                <a:solidFill>
                  <a:srgbClr val="FFFFFF"/>
                </a:solidFill>
                <a:latin typeface="Canva Sans Bold"/>
                <a:ea typeface="Canva Sans Bold"/>
                <a:cs typeface="Canva Sans Bold"/>
                <a:sym typeface="Canva Sans Bold"/>
              </a:rPr>
              <a:t>Cursor Methods</a:t>
            </a:r>
          </a:p>
        </p:txBody>
      </p:sp>
    </p:spTree>
  </p:cSld>
  <p:clrMapOvr>
    <a:masterClrMapping/>
  </p:clrMapOvr>
</p:sld>
</file>

<file path=ppt/slides/slide64.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945537" y="1452071"/>
            <a:ext cx="16313763" cy="7297133"/>
          </a:xfrm>
          <a:prstGeom prst="rect">
            <a:avLst/>
          </a:prstGeom>
        </p:spPr>
        <p:txBody>
          <a:bodyPr anchor="t" rtlCol="false" tIns="0" lIns="0" bIns="0" rIns="0">
            <a:spAutoFit/>
          </a:bodyPr>
          <a:lstStyle/>
          <a:p>
            <a:pPr algn="l" marL="1000407" indent="-500204" lvl="1">
              <a:lnSpc>
                <a:spcPts val="6487"/>
              </a:lnSpc>
              <a:buFont typeface="Arial"/>
              <a:buChar char="•"/>
            </a:pPr>
            <a:r>
              <a:rPr lang="en-US" b="true" sz="4633">
                <a:solidFill>
                  <a:srgbClr val="FFFFFF"/>
                </a:solidFill>
                <a:latin typeface="Canva Sans Bold"/>
                <a:ea typeface="Canva Sans Bold"/>
                <a:cs typeface="Canva Sans Bold"/>
                <a:sym typeface="Canva Sans Bold"/>
              </a:rPr>
              <a:t>Count</a:t>
            </a:r>
          </a:p>
          <a:p>
            <a:pPr algn="l" marL="2000815" indent="-666938" lvl="2">
              <a:lnSpc>
                <a:spcPts val="6487"/>
              </a:lnSpc>
              <a:buFont typeface="Arial"/>
              <a:buChar char="⚬"/>
            </a:pPr>
            <a:r>
              <a:rPr lang="en-US" b="true" sz="4633">
                <a:solidFill>
                  <a:srgbClr val="E6DE22"/>
                </a:solidFill>
                <a:latin typeface="Canva Sans Bold"/>
                <a:ea typeface="Canva Sans Bold"/>
                <a:cs typeface="Canva Sans Bold"/>
                <a:sym typeface="Canva Sans Bold"/>
              </a:rPr>
              <a:t>fin</a:t>
            </a:r>
            <a:r>
              <a:rPr lang="en-US" b="true" sz="4633">
                <a:solidFill>
                  <a:srgbClr val="E6DE22"/>
                </a:solidFill>
                <a:latin typeface="Canva Sans Bold"/>
                <a:ea typeface="Canva Sans Bold"/>
                <a:cs typeface="Canva Sans Bold"/>
                <a:sym typeface="Canva Sans Bold"/>
              </a:rPr>
              <a:t>d().count()</a:t>
            </a:r>
          </a:p>
          <a:p>
            <a:pPr algn="l" marL="1000407" indent="-500204" lvl="1">
              <a:lnSpc>
                <a:spcPts val="6487"/>
              </a:lnSpc>
              <a:buFont typeface="Arial"/>
              <a:buChar char="•"/>
            </a:pPr>
            <a:r>
              <a:rPr lang="en-US" b="true" sz="4633">
                <a:solidFill>
                  <a:srgbClr val="FFFFFF"/>
                </a:solidFill>
                <a:latin typeface="Canva Sans Bold"/>
                <a:ea typeface="Canva Sans Bold"/>
                <a:cs typeface="Canva Sans Bold"/>
                <a:sym typeface="Canva Sans Bold"/>
              </a:rPr>
              <a:t>Sort</a:t>
            </a:r>
          </a:p>
          <a:p>
            <a:pPr algn="l" marL="2000815" indent="-666938" lvl="2">
              <a:lnSpc>
                <a:spcPts val="6487"/>
              </a:lnSpc>
              <a:buFont typeface="Arial"/>
              <a:buChar char="⚬"/>
            </a:pPr>
            <a:r>
              <a:rPr lang="en-US" b="true" sz="4633">
                <a:solidFill>
                  <a:srgbClr val="E6DE22"/>
                </a:solidFill>
                <a:latin typeface="Canva Sans Bold"/>
                <a:ea typeface="Canva Sans Bold"/>
                <a:cs typeface="Canva Sans Bold"/>
                <a:sym typeface="Canva Sans Bold"/>
              </a:rPr>
              <a:t>find().sort({"name":1}) -1 is for descending order</a:t>
            </a:r>
          </a:p>
          <a:p>
            <a:pPr algn="l" marL="1000407" indent="-500204" lvl="1">
              <a:lnSpc>
                <a:spcPts val="6487"/>
              </a:lnSpc>
              <a:buFont typeface="Arial"/>
              <a:buChar char="•"/>
            </a:pPr>
            <a:r>
              <a:rPr lang="en-US" b="true" sz="4633">
                <a:solidFill>
                  <a:srgbClr val="FFFFFF"/>
                </a:solidFill>
                <a:latin typeface="Canva Sans Bold"/>
                <a:ea typeface="Canva Sans Bold"/>
                <a:cs typeface="Canva Sans Bold"/>
                <a:sym typeface="Canva Sans Bold"/>
              </a:rPr>
              <a:t>Limit</a:t>
            </a:r>
          </a:p>
          <a:p>
            <a:pPr algn="l" marL="2000815" indent="-666938" lvl="2">
              <a:lnSpc>
                <a:spcPts val="6487"/>
              </a:lnSpc>
              <a:buFont typeface="Arial"/>
              <a:buChar char="⚬"/>
            </a:pPr>
            <a:r>
              <a:rPr lang="en-US" b="true" sz="4633">
                <a:solidFill>
                  <a:srgbClr val="E6DE22"/>
                </a:solidFill>
                <a:latin typeface="Canva Sans Bold"/>
                <a:ea typeface="Canva Sans Bold"/>
                <a:cs typeface="Canva Sans Bold"/>
                <a:sym typeface="Canva Sans Bold"/>
              </a:rPr>
              <a:t>find().limit(2)</a:t>
            </a:r>
          </a:p>
          <a:p>
            <a:pPr algn="l" marL="1000407" indent="-500204" lvl="1">
              <a:lnSpc>
                <a:spcPts val="6487"/>
              </a:lnSpc>
              <a:buFont typeface="Arial"/>
              <a:buChar char="•"/>
            </a:pPr>
            <a:r>
              <a:rPr lang="en-US" b="true" sz="4633">
                <a:solidFill>
                  <a:srgbClr val="FFFFFF"/>
                </a:solidFill>
                <a:latin typeface="Canva Sans Bold"/>
                <a:ea typeface="Canva Sans Bold"/>
                <a:cs typeface="Canva Sans Bold"/>
                <a:sym typeface="Canva Sans Bold"/>
              </a:rPr>
              <a:t>Skip</a:t>
            </a:r>
          </a:p>
          <a:p>
            <a:pPr algn="l" marL="2000815" indent="-666938" lvl="2">
              <a:lnSpc>
                <a:spcPts val="6487"/>
              </a:lnSpc>
              <a:buFont typeface="Arial"/>
              <a:buChar char="⚬"/>
            </a:pPr>
            <a:r>
              <a:rPr lang="en-US" b="true" sz="4633">
                <a:solidFill>
                  <a:srgbClr val="E6DE22"/>
                </a:solidFill>
                <a:latin typeface="Canva Sans Bold"/>
                <a:ea typeface="Canva Sans Bold"/>
                <a:cs typeface="Canva Sans Bold"/>
                <a:sym typeface="Canva Sans Bold"/>
              </a:rPr>
              <a:t>find().skip(3)</a:t>
            </a:r>
          </a:p>
          <a:p>
            <a:pPr algn="l">
              <a:lnSpc>
                <a:spcPts val="6487"/>
              </a:lnSpc>
            </a:pPr>
          </a:p>
        </p:txBody>
      </p:sp>
    </p:spTree>
  </p:cSld>
  <p:clrMapOvr>
    <a:masterClrMapping/>
  </p:clrMapOvr>
</p:sld>
</file>

<file path=ppt/slides/slide65.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597567" y="30897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9" id="9"/>
          <p:cNvSpPr txBox="true"/>
          <p:nvPr/>
        </p:nvSpPr>
        <p:spPr>
          <a:xfrm rot="0">
            <a:off x="4415870" y="3460115"/>
            <a:ext cx="11332967" cy="3195319"/>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Aggregate Framework</a:t>
            </a:r>
          </a:p>
        </p:txBody>
      </p:sp>
    </p:spTree>
  </p:cSld>
  <p:clrMapOvr>
    <a:masterClrMapping/>
  </p:clrMapOvr>
</p:sld>
</file>

<file path=ppt/slides/slide67.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497212" y="2202871"/>
            <a:ext cx="15587501" cy="6649273"/>
          </a:xfrm>
          <a:prstGeom prst="rect">
            <a:avLst/>
          </a:prstGeom>
        </p:spPr>
        <p:txBody>
          <a:bodyPr anchor="t" rtlCol="false" tIns="0" lIns="0" bIns="0" rIns="0">
            <a:spAutoFit/>
          </a:bodyPr>
          <a:lstStyle/>
          <a:p>
            <a:pPr algn="l">
              <a:lnSpc>
                <a:spcPts val="8389"/>
              </a:lnSpc>
            </a:pPr>
            <a:r>
              <a:rPr lang="en-US" sz="5992" b="true">
                <a:solidFill>
                  <a:srgbClr val="FFFFFF"/>
                </a:solidFill>
                <a:latin typeface="Canva Sans Bold"/>
                <a:ea typeface="Canva Sans Bold"/>
                <a:cs typeface="Canva Sans Bold"/>
                <a:sym typeface="Canva Sans Bold"/>
              </a:rPr>
              <a:t>Aggregation is a powerful framework for Complex operations</a:t>
            </a:r>
          </a:p>
          <a:p>
            <a:pPr algn="l">
              <a:lnSpc>
                <a:spcPts val="7269"/>
              </a:lnSpc>
            </a:pPr>
          </a:p>
          <a:p>
            <a:pPr algn="l">
              <a:lnSpc>
                <a:spcPts val="7269"/>
              </a:lnSpc>
            </a:pPr>
            <a:r>
              <a:rPr lang="en-US" sz="5192" b="true">
                <a:solidFill>
                  <a:srgbClr val="FFFFFF"/>
                </a:solidFill>
                <a:latin typeface="Canva Sans Bold"/>
                <a:ea typeface="Canva Sans Bold"/>
                <a:cs typeface="Canva Sans Bold"/>
                <a:sym typeface="Canva Sans Bold"/>
              </a:rPr>
              <a:t> like filtering, grouping, sorting, reshaping, and summarizing data in a flexible way via pipeline. </a:t>
            </a:r>
          </a:p>
          <a:p>
            <a:pPr algn="l">
              <a:lnSpc>
                <a:spcPts val="7269"/>
              </a:lnSpc>
            </a:pPr>
          </a:p>
          <a:p>
            <a:pPr algn="l">
              <a:lnSpc>
                <a:spcPts val="7269"/>
              </a:lnSpc>
            </a:pP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874614" y="375276"/>
            <a:ext cx="4538772" cy="8405134"/>
          </a:xfrm>
          <a:custGeom>
            <a:avLst/>
            <a:gdLst/>
            <a:ahLst/>
            <a:cxnLst/>
            <a:rect r="r" b="b" t="t" l="l"/>
            <a:pathLst>
              <a:path h="8405134" w="4538772">
                <a:moveTo>
                  <a:pt x="0" y="0"/>
                </a:moveTo>
                <a:lnTo>
                  <a:pt x="4538772" y="0"/>
                </a:lnTo>
                <a:lnTo>
                  <a:pt x="4538772" y="8405133"/>
                </a:lnTo>
                <a:lnTo>
                  <a:pt x="0" y="8405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72562" y="7292958"/>
            <a:ext cx="2239506"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stage 1</a:t>
            </a:r>
          </a:p>
        </p:txBody>
      </p:sp>
      <p:sp>
        <p:nvSpPr>
          <p:cNvPr name="TextBox 4" id="4"/>
          <p:cNvSpPr txBox="true"/>
          <p:nvPr/>
        </p:nvSpPr>
        <p:spPr>
          <a:xfrm rot="0">
            <a:off x="8014275" y="7292958"/>
            <a:ext cx="2259449"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stage 2</a:t>
            </a:r>
          </a:p>
        </p:txBody>
      </p:sp>
      <p:sp>
        <p:nvSpPr>
          <p:cNvPr name="TextBox 5" id="5"/>
          <p:cNvSpPr txBox="true"/>
          <p:nvPr/>
        </p:nvSpPr>
        <p:spPr>
          <a:xfrm rot="0">
            <a:off x="11472698" y="7292958"/>
            <a:ext cx="2281714"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stage 3</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2561990" y="2604244"/>
            <a:ext cx="13164020" cy="5575222"/>
          </a:xfrm>
          <a:prstGeom prst="rect">
            <a:avLst/>
          </a:prstGeom>
        </p:spPr>
        <p:txBody>
          <a:bodyPr anchor="t" rtlCol="false" tIns="0" lIns="0" bIns="0" rIns="0">
            <a:spAutoFit/>
          </a:bodyPr>
          <a:lstStyle/>
          <a:p>
            <a:pPr algn="l">
              <a:lnSpc>
                <a:spcPts val="7404"/>
              </a:lnSpc>
            </a:pPr>
            <a:r>
              <a:rPr lang="en-US" sz="5289" b="true">
                <a:solidFill>
                  <a:srgbClr val="FFDE59"/>
                </a:solidFill>
                <a:latin typeface="Fira Code Bold"/>
                <a:ea typeface="Fira Code Bold"/>
                <a:cs typeface="Fira Code Bold"/>
                <a:sym typeface="Fira Code Bold"/>
              </a:rPr>
              <a:t>db.collection.aggregate(</a:t>
            </a:r>
          </a:p>
          <a:p>
            <a:pPr algn="l">
              <a:lnSpc>
                <a:spcPts val="7404"/>
              </a:lnSpc>
            </a:pPr>
            <a:r>
              <a:rPr lang="en-US" sz="5289" b="true">
                <a:solidFill>
                  <a:srgbClr val="FFDE59"/>
                </a:solidFill>
                <a:latin typeface="Fira Code Bold"/>
                <a:ea typeface="Fira Code Bold"/>
                <a:cs typeface="Fira Code Bold"/>
                <a:sym typeface="Fira Code Bold"/>
              </a:rPr>
              <a:t>       [</a:t>
            </a:r>
          </a:p>
          <a:p>
            <a:pPr algn="l">
              <a:lnSpc>
                <a:spcPts val="7404"/>
              </a:lnSpc>
            </a:pPr>
            <a:r>
              <a:rPr lang="en-US" sz="5289" b="true">
                <a:solidFill>
                  <a:srgbClr val="FFDE59"/>
                </a:solidFill>
                <a:latin typeface="Fira Code Bold"/>
                <a:ea typeface="Fira Code Bold"/>
                <a:cs typeface="Fira Code Bold"/>
                <a:sym typeface="Fira Code Bold"/>
              </a:rPr>
              <a:t>         {stage1}, </a:t>
            </a:r>
          </a:p>
          <a:p>
            <a:pPr algn="l">
              <a:lnSpc>
                <a:spcPts val="7404"/>
              </a:lnSpc>
            </a:pPr>
            <a:r>
              <a:rPr lang="en-US" sz="5289" b="true">
                <a:solidFill>
                  <a:srgbClr val="FFDE59"/>
                </a:solidFill>
                <a:latin typeface="Fira Code Bold"/>
                <a:ea typeface="Fira Code Bold"/>
                <a:cs typeface="Fira Code Bold"/>
                <a:sym typeface="Fira Code Bold"/>
              </a:rPr>
              <a:t>         {stage2}...</a:t>
            </a:r>
          </a:p>
          <a:p>
            <a:pPr algn="l">
              <a:lnSpc>
                <a:spcPts val="7404"/>
              </a:lnSpc>
            </a:pPr>
            <a:r>
              <a:rPr lang="en-US" sz="5289" b="true">
                <a:solidFill>
                  <a:srgbClr val="FFDE59"/>
                </a:solidFill>
                <a:latin typeface="Fira Code Bold"/>
                <a:ea typeface="Fira Code Bold"/>
                <a:cs typeface="Fira Code Bold"/>
                <a:sym typeface="Fira Code Bold"/>
              </a:rPr>
              <a:t>       ], {option}</a:t>
            </a:r>
          </a:p>
          <a:p>
            <a:pPr algn="l">
              <a:lnSpc>
                <a:spcPts val="7404"/>
              </a:lnSpc>
            </a:pPr>
            <a:r>
              <a:rPr lang="en-US" sz="5289" b="true">
                <a:solidFill>
                  <a:srgbClr val="FFDE59"/>
                </a:solidFill>
                <a:latin typeface="Fira Code Bold"/>
                <a:ea typeface="Fira Code Bold"/>
                <a:cs typeface="Fira Code Bold"/>
                <a:sym typeface="Fira Code Bold"/>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607952"/>
            <a:ext cx="2993353" cy="870896"/>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736706"/>
            <a:ext cx="2320803" cy="507788"/>
          </a:xfrm>
          <a:prstGeom prst="rect">
            <a:avLst/>
          </a:prstGeom>
        </p:spPr>
        <p:txBody>
          <a:bodyPr anchor="t" rtlCol="false" tIns="0" lIns="0" bIns="0" rIns="0">
            <a:spAutoFit/>
          </a:bodyPr>
          <a:lstStyle/>
          <a:p>
            <a:pPr algn="l">
              <a:lnSpc>
                <a:spcPts val="4036"/>
              </a:lnSpc>
              <a:spcBef>
                <a:spcPct val="0"/>
              </a:spcBef>
            </a:pPr>
            <a:r>
              <a:rPr lang="en-US" sz="2883">
                <a:solidFill>
                  <a:srgbClr val="FFFFFF"/>
                </a:solidFill>
                <a:latin typeface="Poppins"/>
                <a:ea typeface="Poppins"/>
                <a:cs typeface="Poppins"/>
                <a:sym typeface="Poppins"/>
              </a:rPr>
              <a:t>MPRASHANT</a:t>
            </a:r>
          </a:p>
        </p:txBody>
      </p:sp>
      <p:sp>
        <p:nvSpPr>
          <p:cNvPr name="TextBox 9" id="9"/>
          <p:cNvSpPr txBox="true"/>
          <p:nvPr/>
        </p:nvSpPr>
        <p:spPr>
          <a:xfrm rot="0">
            <a:off x="1446942" y="4236403"/>
            <a:ext cx="13498643" cy="1972791"/>
          </a:xfrm>
          <a:prstGeom prst="rect">
            <a:avLst/>
          </a:prstGeom>
        </p:spPr>
        <p:txBody>
          <a:bodyPr anchor="t" rtlCol="false" tIns="0" lIns="0" bIns="0" rIns="0">
            <a:spAutoFit/>
          </a:bodyPr>
          <a:lstStyle/>
          <a:p>
            <a:pPr algn="ctr">
              <a:lnSpc>
                <a:spcPts val="16278"/>
              </a:lnSpc>
            </a:pPr>
            <a:r>
              <a:rPr lang="en-US" sz="11627" b="true">
                <a:solidFill>
                  <a:srgbClr val="FFFFFF"/>
                </a:solidFill>
                <a:latin typeface="Canva Sans Bold"/>
                <a:ea typeface="Canva Sans Bold"/>
                <a:cs typeface="Canva Sans Bold"/>
                <a:sym typeface="Canva Sans Bold"/>
              </a:rPr>
              <a:t>What is MongoDB?</a:t>
            </a:r>
          </a:p>
        </p:txBody>
      </p:sp>
      <p:sp>
        <p:nvSpPr>
          <p:cNvPr name="Freeform 10" id="10"/>
          <p:cNvSpPr/>
          <p:nvPr/>
        </p:nvSpPr>
        <p:spPr>
          <a:xfrm flipH="false" flipV="false" rot="0">
            <a:off x="15664971" y="2885388"/>
            <a:ext cx="1930215" cy="4114800"/>
          </a:xfrm>
          <a:custGeom>
            <a:avLst/>
            <a:gdLst/>
            <a:ahLst/>
            <a:cxnLst/>
            <a:rect r="r" b="b" t="t" l="l"/>
            <a:pathLst>
              <a:path h="4114800" w="1930215">
                <a:moveTo>
                  <a:pt x="0" y="0"/>
                </a:moveTo>
                <a:lnTo>
                  <a:pt x="1930216" y="0"/>
                </a:lnTo>
                <a:lnTo>
                  <a:pt x="193021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1702697"/>
            <a:ext cx="16590474" cy="7270798"/>
          </a:xfrm>
          <a:custGeom>
            <a:avLst/>
            <a:gdLst/>
            <a:ahLst/>
            <a:cxnLst/>
            <a:rect r="r" b="b" t="t" l="l"/>
            <a:pathLst>
              <a:path h="7270798" w="16590474">
                <a:moveTo>
                  <a:pt x="0" y="0"/>
                </a:moveTo>
                <a:lnTo>
                  <a:pt x="16590474" y="0"/>
                </a:lnTo>
                <a:lnTo>
                  <a:pt x="16590474" y="7270798"/>
                </a:lnTo>
                <a:lnTo>
                  <a:pt x="0" y="7270798"/>
                </a:lnTo>
                <a:lnTo>
                  <a:pt x="0" y="0"/>
                </a:lnTo>
                <a:close/>
              </a:path>
            </a:pathLst>
          </a:custGeom>
          <a:blipFill>
            <a:blip r:embed="rId7"/>
            <a:stretch>
              <a:fillRect l="0" t="0" r="0" b="0"/>
            </a:stretch>
          </a:blipFill>
        </p:spPr>
      </p:sp>
      <p:sp>
        <p:nvSpPr>
          <p:cNvPr name="TextBox 8" id="8"/>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Tree>
  </p:cSld>
  <p:clrMapOvr>
    <a:masterClrMapping/>
  </p:clrMapOvr>
</p:sld>
</file>

<file path=ppt/slides/slide71.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2126192" y="696506"/>
            <a:ext cx="15133108" cy="8817788"/>
          </a:xfrm>
          <a:prstGeom prst="rect">
            <a:avLst/>
          </a:prstGeom>
        </p:spPr>
        <p:txBody>
          <a:bodyPr anchor="t" rtlCol="false" tIns="0" lIns="0" bIns="0" rIns="0">
            <a:spAutoFit/>
          </a:bodyPr>
          <a:lstStyle/>
          <a:p>
            <a:pPr algn="l">
              <a:lnSpc>
                <a:spcPts val="5342"/>
              </a:lnSpc>
              <a:spcBef>
                <a:spcPct val="0"/>
              </a:spcBef>
            </a:pPr>
            <a:r>
              <a:rPr lang="en-US" b="true" sz="3816">
                <a:solidFill>
                  <a:srgbClr val="FFFFFF"/>
                </a:solidFill>
                <a:latin typeface="Canva Sans Bold"/>
                <a:ea typeface="Canva Sans Bold"/>
                <a:cs typeface="Canva Sans Bold"/>
                <a:sym typeface="Canva Sans Bold"/>
              </a:rPr>
              <a:t>M</a:t>
            </a:r>
            <a:r>
              <a:rPr lang="en-US" b="true" sz="3816">
                <a:solidFill>
                  <a:srgbClr val="FFFFFF"/>
                </a:solidFill>
                <a:latin typeface="Canva Sans Bold"/>
                <a:ea typeface="Canva Sans Bold"/>
                <a:cs typeface="Canva Sans Bold"/>
                <a:sym typeface="Canva Sans Bold"/>
              </a:rPr>
              <a:t>ost commonly used stages in MongoDB aggregation:</a:t>
            </a:r>
          </a:p>
          <a:p>
            <a:pPr algn="l">
              <a:lnSpc>
                <a:spcPts val="5342"/>
              </a:lnSpc>
              <a:spcBef>
                <a:spcPct val="0"/>
              </a:spcBef>
            </a:pPr>
          </a:p>
          <a:p>
            <a:pPr algn="l" marL="823965" indent="-411983" lvl="1">
              <a:lnSpc>
                <a:spcPts val="5953"/>
              </a:lnSpc>
              <a:buFont typeface="Arial"/>
              <a:buChar char="•"/>
            </a:pPr>
            <a:r>
              <a:rPr lang="en-US" b="true" sz="3816">
                <a:solidFill>
                  <a:srgbClr val="FFFFFF"/>
                </a:solidFill>
                <a:latin typeface="Canva Sans Bold"/>
                <a:ea typeface="Canva Sans Bold"/>
                <a:cs typeface="Canva Sans Bold"/>
                <a:sym typeface="Canva Sans Bold"/>
              </a:rPr>
              <a:t>$match</a:t>
            </a:r>
          </a:p>
          <a:p>
            <a:pPr algn="l" marL="823965" indent="-411983" lvl="1">
              <a:lnSpc>
                <a:spcPts val="5953"/>
              </a:lnSpc>
              <a:buFont typeface="Arial"/>
              <a:buChar char="•"/>
            </a:pPr>
            <a:r>
              <a:rPr lang="en-US" b="true" sz="3816">
                <a:solidFill>
                  <a:srgbClr val="FFFFFF"/>
                </a:solidFill>
                <a:latin typeface="Canva Sans Bold"/>
                <a:ea typeface="Canva Sans Bold"/>
                <a:cs typeface="Canva Sans Bold"/>
                <a:sym typeface="Canva Sans Bold"/>
              </a:rPr>
              <a:t>$group</a:t>
            </a:r>
          </a:p>
          <a:p>
            <a:pPr algn="l" marL="823965" indent="-411983" lvl="1">
              <a:lnSpc>
                <a:spcPts val="5953"/>
              </a:lnSpc>
              <a:buFont typeface="Arial"/>
              <a:buChar char="•"/>
            </a:pPr>
            <a:r>
              <a:rPr lang="en-US" b="true" sz="3816">
                <a:solidFill>
                  <a:srgbClr val="FFFFFF"/>
                </a:solidFill>
                <a:latin typeface="Canva Sans Bold"/>
                <a:ea typeface="Canva Sans Bold"/>
                <a:cs typeface="Canva Sans Bold"/>
                <a:sym typeface="Canva Sans Bold"/>
              </a:rPr>
              <a:t>$project</a:t>
            </a:r>
          </a:p>
          <a:p>
            <a:pPr algn="l" marL="823965" indent="-411983" lvl="1">
              <a:lnSpc>
                <a:spcPts val="5953"/>
              </a:lnSpc>
              <a:buFont typeface="Arial"/>
              <a:buChar char="•"/>
            </a:pPr>
            <a:r>
              <a:rPr lang="en-US" b="true" sz="3816">
                <a:solidFill>
                  <a:srgbClr val="FFFFFF"/>
                </a:solidFill>
                <a:latin typeface="Canva Sans Bold"/>
                <a:ea typeface="Canva Sans Bold"/>
                <a:cs typeface="Canva Sans Bold"/>
                <a:sym typeface="Canva Sans Bold"/>
              </a:rPr>
              <a:t>$sort</a:t>
            </a:r>
          </a:p>
          <a:p>
            <a:pPr algn="l" marL="823965" indent="-411983" lvl="1">
              <a:lnSpc>
                <a:spcPts val="5953"/>
              </a:lnSpc>
              <a:buFont typeface="Arial"/>
              <a:buChar char="•"/>
            </a:pPr>
            <a:r>
              <a:rPr lang="en-US" b="true" sz="3816">
                <a:solidFill>
                  <a:srgbClr val="FFFFFF"/>
                </a:solidFill>
                <a:latin typeface="Canva Sans Bold"/>
                <a:ea typeface="Canva Sans Bold"/>
                <a:cs typeface="Canva Sans Bold"/>
                <a:sym typeface="Canva Sans Bold"/>
              </a:rPr>
              <a:t>$limit</a:t>
            </a:r>
          </a:p>
          <a:p>
            <a:pPr algn="l" marL="823965" indent="-411983" lvl="1">
              <a:lnSpc>
                <a:spcPts val="5953"/>
              </a:lnSpc>
              <a:buFont typeface="Arial"/>
              <a:buChar char="•"/>
            </a:pPr>
            <a:r>
              <a:rPr lang="en-US" b="true" sz="3816">
                <a:solidFill>
                  <a:srgbClr val="FFFFFF"/>
                </a:solidFill>
                <a:latin typeface="Canva Sans Bold"/>
                <a:ea typeface="Canva Sans Bold"/>
                <a:cs typeface="Canva Sans Bold"/>
                <a:sym typeface="Canva Sans Bold"/>
              </a:rPr>
              <a:t>$unwind</a:t>
            </a:r>
          </a:p>
          <a:p>
            <a:pPr algn="l" marL="823965" indent="-411983" lvl="1">
              <a:lnSpc>
                <a:spcPts val="5953"/>
              </a:lnSpc>
              <a:buFont typeface="Arial"/>
              <a:buChar char="•"/>
            </a:pPr>
            <a:r>
              <a:rPr lang="en-US" b="true" sz="3816">
                <a:solidFill>
                  <a:srgbClr val="FFFFFF"/>
                </a:solidFill>
                <a:latin typeface="Canva Sans Bold"/>
                <a:ea typeface="Canva Sans Bold"/>
                <a:cs typeface="Canva Sans Bold"/>
                <a:sym typeface="Canva Sans Bold"/>
              </a:rPr>
              <a:t>$lookup</a:t>
            </a:r>
          </a:p>
          <a:p>
            <a:pPr algn="l" marL="823965" indent="-411983" lvl="1">
              <a:lnSpc>
                <a:spcPts val="5953"/>
              </a:lnSpc>
              <a:buFont typeface="Arial"/>
              <a:buChar char="•"/>
            </a:pPr>
            <a:r>
              <a:rPr lang="en-US" b="true" sz="3816">
                <a:solidFill>
                  <a:srgbClr val="FFFFFF"/>
                </a:solidFill>
                <a:latin typeface="Canva Sans Bold"/>
                <a:ea typeface="Canva Sans Bold"/>
                <a:cs typeface="Canva Sans Bold"/>
                <a:sym typeface="Canva Sans Bold"/>
              </a:rPr>
              <a:t>$addFields</a:t>
            </a:r>
          </a:p>
          <a:p>
            <a:pPr algn="l" marL="823965" indent="-411983" lvl="1">
              <a:lnSpc>
                <a:spcPts val="5953"/>
              </a:lnSpc>
              <a:buFont typeface="Arial"/>
              <a:buChar char="•"/>
            </a:pPr>
            <a:r>
              <a:rPr lang="en-US" b="true" sz="3816">
                <a:solidFill>
                  <a:srgbClr val="FFFFFF"/>
                </a:solidFill>
                <a:latin typeface="Canva Sans Bold"/>
                <a:ea typeface="Canva Sans Bold"/>
                <a:cs typeface="Canva Sans Bold"/>
                <a:sym typeface="Canva Sans Bold"/>
              </a:rPr>
              <a:t>$count</a:t>
            </a:r>
          </a:p>
          <a:p>
            <a:pPr algn="l" marL="823965" indent="-411983" lvl="1">
              <a:lnSpc>
                <a:spcPts val="5953"/>
              </a:lnSpc>
              <a:buFont typeface="Arial"/>
              <a:buChar char="•"/>
            </a:pPr>
            <a:r>
              <a:rPr lang="en-US" b="true" sz="3816">
                <a:solidFill>
                  <a:srgbClr val="FFFFFF"/>
                </a:solidFill>
                <a:latin typeface="Canva Sans Bold"/>
                <a:ea typeface="Canva Sans Bold"/>
                <a:cs typeface="Canva Sans Bold"/>
                <a:sym typeface="Canva Sans Bold"/>
              </a:rPr>
              <a:t>$skip</a:t>
            </a:r>
          </a:p>
        </p:txBody>
      </p:sp>
    </p:spTree>
  </p:cSld>
  <p:clrMapOvr>
    <a:masterClrMapping/>
  </p:clrMapOvr>
</p:sld>
</file>

<file path=ppt/slides/slide72.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475349" y="3760967"/>
            <a:ext cx="13337301" cy="2488841"/>
          </a:xfrm>
          <a:prstGeom prst="rect">
            <a:avLst/>
          </a:prstGeom>
        </p:spPr>
        <p:txBody>
          <a:bodyPr anchor="t" rtlCol="false" tIns="0" lIns="0" bIns="0" rIns="0">
            <a:spAutoFit/>
          </a:bodyPr>
          <a:lstStyle/>
          <a:p>
            <a:pPr algn="ctr">
              <a:lnSpc>
                <a:spcPts val="20343"/>
              </a:lnSpc>
            </a:pPr>
            <a:r>
              <a:rPr lang="en-US" b="true" sz="14531" spc="1612">
                <a:solidFill>
                  <a:srgbClr val="FFDE59"/>
                </a:solidFill>
                <a:latin typeface="Barlow Bold"/>
                <a:ea typeface="Barlow Bold"/>
                <a:cs typeface="Barlow Bold"/>
                <a:sym typeface="Barlow Bold"/>
              </a:rPr>
              <a:t>GROUPING</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442665" y="3644297"/>
            <a:ext cx="12878908" cy="4351457"/>
          </a:xfrm>
          <a:custGeom>
            <a:avLst/>
            <a:gdLst/>
            <a:ahLst/>
            <a:cxnLst/>
            <a:rect r="r" b="b" t="t" l="l"/>
            <a:pathLst>
              <a:path h="4351457" w="12878908">
                <a:moveTo>
                  <a:pt x="0" y="0"/>
                </a:moveTo>
                <a:lnTo>
                  <a:pt x="12878908" y="0"/>
                </a:lnTo>
                <a:lnTo>
                  <a:pt x="12878908" y="4351456"/>
                </a:lnTo>
                <a:lnTo>
                  <a:pt x="0" y="4351456"/>
                </a:lnTo>
                <a:lnTo>
                  <a:pt x="0" y="0"/>
                </a:lnTo>
                <a:close/>
              </a:path>
            </a:pathLst>
          </a:custGeom>
          <a:blipFill>
            <a:blip r:embed="rId2"/>
            <a:stretch>
              <a:fillRect l="0" t="0" r="0" b="0"/>
            </a:stretch>
          </a:blipFill>
        </p:spPr>
      </p:sp>
      <p:sp>
        <p:nvSpPr>
          <p:cNvPr name="TextBox 3" id="3"/>
          <p:cNvSpPr txBox="true"/>
          <p:nvPr/>
        </p:nvSpPr>
        <p:spPr>
          <a:xfrm rot="0">
            <a:off x="0" y="1548340"/>
            <a:ext cx="17699677" cy="1010740"/>
          </a:xfrm>
          <a:prstGeom prst="rect">
            <a:avLst/>
          </a:prstGeom>
        </p:spPr>
        <p:txBody>
          <a:bodyPr anchor="t" rtlCol="false" tIns="0" lIns="0" bIns="0" rIns="0">
            <a:spAutoFit/>
          </a:bodyPr>
          <a:lstStyle/>
          <a:p>
            <a:pPr algn="ctr">
              <a:lnSpc>
                <a:spcPts val="8241"/>
              </a:lnSpc>
            </a:pPr>
            <a:r>
              <a:rPr lang="en-US" sz="5886" b="true">
                <a:solidFill>
                  <a:srgbClr val="FFFFFF"/>
                </a:solidFill>
                <a:latin typeface="Canva Sans Bold"/>
                <a:ea typeface="Canva Sans Bold"/>
                <a:cs typeface="Canva Sans Bold"/>
                <a:sym typeface="Canva Sans Bold"/>
              </a:rPr>
              <a:t>No. of cars of each Brand (maker)</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62497" y="1715540"/>
            <a:ext cx="3355687" cy="1258382"/>
          </a:xfrm>
          <a:custGeom>
            <a:avLst/>
            <a:gdLst/>
            <a:ahLst/>
            <a:cxnLst/>
            <a:rect r="r" b="b" t="t" l="l"/>
            <a:pathLst>
              <a:path h="1258382" w="3355687">
                <a:moveTo>
                  <a:pt x="0" y="0"/>
                </a:moveTo>
                <a:lnTo>
                  <a:pt x="3355687" y="0"/>
                </a:lnTo>
                <a:lnTo>
                  <a:pt x="3355687" y="1258382"/>
                </a:lnTo>
                <a:lnTo>
                  <a:pt x="0" y="1258382"/>
                </a:lnTo>
                <a:lnTo>
                  <a:pt x="0" y="0"/>
                </a:lnTo>
                <a:close/>
              </a:path>
            </a:pathLst>
          </a:custGeom>
          <a:blipFill>
            <a:blip r:embed="rId2"/>
            <a:stretch>
              <a:fillRect l="0" t="0" r="0" b="0"/>
            </a:stretch>
          </a:blipFill>
        </p:spPr>
      </p:sp>
      <p:sp>
        <p:nvSpPr>
          <p:cNvPr name="Freeform 3" id="3"/>
          <p:cNvSpPr/>
          <p:nvPr/>
        </p:nvSpPr>
        <p:spPr>
          <a:xfrm flipH="false" flipV="false" rot="0">
            <a:off x="1713524" y="7610278"/>
            <a:ext cx="3237695" cy="1551396"/>
          </a:xfrm>
          <a:custGeom>
            <a:avLst/>
            <a:gdLst/>
            <a:ahLst/>
            <a:cxnLst/>
            <a:rect r="r" b="b" t="t" l="l"/>
            <a:pathLst>
              <a:path h="1551396" w="3237695">
                <a:moveTo>
                  <a:pt x="0" y="0"/>
                </a:moveTo>
                <a:lnTo>
                  <a:pt x="3237695" y="0"/>
                </a:lnTo>
                <a:lnTo>
                  <a:pt x="3237695" y="1551396"/>
                </a:lnTo>
                <a:lnTo>
                  <a:pt x="0" y="1551396"/>
                </a:lnTo>
                <a:lnTo>
                  <a:pt x="0" y="0"/>
                </a:lnTo>
                <a:close/>
              </a:path>
            </a:pathLst>
          </a:custGeom>
          <a:blipFill>
            <a:blip r:embed="rId3"/>
            <a:stretch>
              <a:fillRect l="0" t="0" r="0" b="0"/>
            </a:stretch>
          </a:blipFill>
        </p:spPr>
      </p:sp>
      <p:sp>
        <p:nvSpPr>
          <p:cNvPr name="Freeform 4" id="4"/>
          <p:cNvSpPr/>
          <p:nvPr/>
        </p:nvSpPr>
        <p:spPr>
          <a:xfrm flipH="false" flipV="false" rot="0">
            <a:off x="7784537" y="7343195"/>
            <a:ext cx="3355687" cy="1258382"/>
          </a:xfrm>
          <a:custGeom>
            <a:avLst/>
            <a:gdLst/>
            <a:ahLst/>
            <a:cxnLst/>
            <a:rect r="r" b="b" t="t" l="l"/>
            <a:pathLst>
              <a:path h="1258382" w="3355687">
                <a:moveTo>
                  <a:pt x="0" y="0"/>
                </a:moveTo>
                <a:lnTo>
                  <a:pt x="3355687" y="0"/>
                </a:lnTo>
                <a:lnTo>
                  <a:pt x="3355687" y="1258382"/>
                </a:lnTo>
                <a:lnTo>
                  <a:pt x="0" y="1258382"/>
                </a:lnTo>
                <a:lnTo>
                  <a:pt x="0" y="0"/>
                </a:lnTo>
                <a:close/>
              </a:path>
            </a:pathLst>
          </a:custGeom>
          <a:blipFill>
            <a:blip r:embed="rId2"/>
            <a:stretch>
              <a:fillRect l="0" t="0" r="0" b="0"/>
            </a:stretch>
          </a:blipFill>
        </p:spPr>
      </p:sp>
      <p:sp>
        <p:nvSpPr>
          <p:cNvPr name="Freeform 5" id="5"/>
          <p:cNvSpPr/>
          <p:nvPr/>
        </p:nvSpPr>
        <p:spPr>
          <a:xfrm flipH="false" flipV="false" rot="0">
            <a:off x="5010215" y="527968"/>
            <a:ext cx="3237695" cy="1551396"/>
          </a:xfrm>
          <a:custGeom>
            <a:avLst/>
            <a:gdLst/>
            <a:ahLst/>
            <a:cxnLst/>
            <a:rect r="r" b="b" t="t" l="l"/>
            <a:pathLst>
              <a:path h="1551396" w="3237695">
                <a:moveTo>
                  <a:pt x="0" y="0"/>
                </a:moveTo>
                <a:lnTo>
                  <a:pt x="3237695" y="0"/>
                </a:lnTo>
                <a:lnTo>
                  <a:pt x="3237695" y="1551396"/>
                </a:lnTo>
                <a:lnTo>
                  <a:pt x="0" y="1551396"/>
                </a:lnTo>
                <a:lnTo>
                  <a:pt x="0" y="0"/>
                </a:lnTo>
                <a:close/>
              </a:path>
            </a:pathLst>
          </a:custGeom>
          <a:blipFill>
            <a:blip r:embed="rId3"/>
            <a:stretch>
              <a:fillRect l="0" t="0" r="0" b="0"/>
            </a:stretch>
          </a:blipFill>
        </p:spPr>
      </p:sp>
      <p:sp>
        <p:nvSpPr>
          <p:cNvPr name="Freeform 6" id="6"/>
          <p:cNvSpPr/>
          <p:nvPr/>
        </p:nvSpPr>
        <p:spPr>
          <a:xfrm flipH="false" flipV="false" rot="0">
            <a:off x="11561392" y="1183875"/>
            <a:ext cx="3355687" cy="1258382"/>
          </a:xfrm>
          <a:custGeom>
            <a:avLst/>
            <a:gdLst/>
            <a:ahLst/>
            <a:cxnLst/>
            <a:rect r="r" b="b" t="t" l="l"/>
            <a:pathLst>
              <a:path h="1258382" w="3355687">
                <a:moveTo>
                  <a:pt x="0" y="0"/>
                </a:moveTo>
                <a:lnTo>
                  <a:pt x="3355686" y="0"/>
                </a:lnTo>
                <a:lnTo>
                  <a:pt x="3355686" y="1258382"/>
                </a:lnTo>
                <a:lnTo>
                  <a:pt x="0" y="1258382"/>
                </a:lnTo>
                <a:lnTo>
                  <a:pt x="0" y="0"/>
                </a:lnTo>
                <a:close/>
              </a:path>
            </a:pathLst>
          </a:custGeom>
          <a:blipFill>
            <a:blip r:embed="rId2"/>
            <a:stretch>
              <a:fillRect l="0" t="0" r="0" b="0"/>
            </a:stretch>
          </a:blipFill>
        </p:spPr>
      </p:sp>
      <p:sp>
        <p:nvSpPr>
          <p:cNvPr name="Freeform 7" id="7"/>
          <p:cNvSpPr/>
          <p:nvPr/>
        </p:nvSpPr>
        <p:spPr>
          <a:xfrm flipH="false" flipV="false" rot="0">
            <a:off x="13514987" y="7972386"/>
            <a:ext cx="3237695" cy="1551396"/>
          </a:xfrm>
          <a:custGeom>
            <a:avLst/>
            <a:gdLst/>
            <a:ahLst/>
            <a:cxnLst/>
            <a:rect r="r" b="b" t="t" l="l"/>
            <a:pathLst>
              <a:path h="1551396" w="3237695">
                <a:moveTo>
                  <a:pt x="0" y="0"/>
                </a:moveTo>
                <a:lnTo>
                  <a:pt x="3237695" y="0"/>
                </a:lnTo>
                <a:lnTo>
                  <a:pt x="3237695" y="1551395"/>
                </a:lnTo>
                <a:lnTo>
                  <a:pt x="0" y="1551395"/>
                </a:lnTo>
                <a:lnTo>
                  <a:pt x="0" y="0"/>
                </a:lnTo>
                <a:close/>
              </a:path>
            </a:pathLst>
          </a:custGeom>
          <a:blipFill>
            <a:blip r:embed="rId3"/>
            <a:stretch>
              <a:fillRect l="0" t="0" r="0" b="0"/>
            </a:stretch>
          </a:blipFill>
        </p:spPr>
      </p:sp>
      <p:sp>
        <p:nvSpPr>
          <p:cNvPr name="Freeform 8" id="8"/>
          <p:cNvSpPr/>
          <p:nvPr/>
        </p:nvSpPr>
        <p:spPr>
          <a:xfrm flipH="false" flipV="false" rot="0">
            <a:off x="3273376" y="4514309"/>
            <a:ext cx="3355687" cy="1258382"/>
          </a:xfrm>
          <a:custGeom>
            <a:avLst/>
            <a:gdLst/>
            <a:ahLst/>
            <a:cxnLst/>
            <a:rect r="r" b="b" t="t" l="l"/>
            <a:pathLst>
              <a:path h="1258382" w="3355687">
                <a:moveTo>
                  <a:pt x="0" y="0"/>
                </a:moveTo>
                <a:lnTo>
                  <a:pt x="3355686" y="0"/>
                </a:lnTo>
                <a:lnTo>
                  <a:pt x="3355686" y="1258382"/>
                </a:lnTo>
                <a:lnTo>
                  <a:pt x="0" y="1258382"/>
                </a:lnTo>
                <a:lnTo>
                  <a:pt x="0" y="0"/>
                </a:lnTo>
                <a:close/>
              </a:path>
            </a:pathLst>
          </a:custGeom>
          <a:blipFill>
            <a:blip r:embed="rId2"/>
            <a:stretch>
              <a:fillRect l="0" t="0" r="0" b="0"/>
            </a:stretch>
          </a:blipFill>
        </p:spPr>
      </p:sp>
      <p:sp>
        <p:nvSpPr>
          <p:cNvPr name="Freeform 9" id="9"/>
          <p:cNvSpPr/>
          <p:nvPr/>
        </p:nvSpPr>
        <p:spPr>
          <a:xfrm flipH="false" flipV="false" rot="0">
            <a:off x="7122450" y="4213427"/>
            <a:ext cx="3237695" cy="1551396"/>
          </a:xfrm>
          <a:custGeom>
            <a:avLst/>
            <a:gdLst/>
            <a:ahLst/>
            <a:cxnLst/>
            <a:rect r="r" b="b" t="t" l="l"/>
            <a:pathLst>
              <a:path h="1551396" w="3237695">
                <a:moveTo>
                  <a:pt x="0" y="0"/>
                </a:moveTo>
                <a:lnTo>
                  <a:pt x="3237695" y="0"/>
                </a:lnTo>
                <a:lnTo>
                  <a:pt x="3237695" y="1551396"/>
                </a:lnTo>
                <a:lnTo>
                  <a:pt x="0" y="1551396"/>
                </a:lnTo>
                <a:lnTo>
                  <a:pt x="0" y="0"/>
                </a:lnTo>
                <a:close/>
              </a:path>
            </a:pathLst>
          </a:custGeom>
          <a:blipFill>
            <a:blip r:embed="rId3"/>
            <a:stretch>
              <a:fillRect l="0" t="0" r="0" b="0"/>
            </a:stretch>
          </a:blipFill>
        </p:spPr>
      </p:sp>
      <p:sp>
        <p:nvSpPr>
          <p:cNvPr name="Freeform 10" id="10"/>
          <p:cNvSpPr/>
          <p:nvPr/>
        </p:nvSpPr>
        <p:spPr>
          <a:xfrm flipH="false" flipV="false" rot="0">
            <a:off x="10360145" y="5471810"/>
            <a:ext cx="3355687" cy="1258382"/>
          </a:xfrm>
          <a:custGeom>
            <a:avLst/>
            <a:gdLst/>
            <a:ahLst/>
            <a:cxnLst/>
            <a:rect r="r" b="b" t="t" l="l"/>
            <a:pathLst>
              <a:path h="1258382" w="3355687">
                <a:moveTo>
                  <a:pt x="0" y="0"/>
                </a:moveTo>
                <a:lnTo>
                  <a:pt x="3355687" y="0"/>
                </a:lnTo>
                <a:lnTo>
                  <a:pt x="3355687" y="1258382"/>
                </a:lnTo>
                <a:lnTo>
                  <a:pt x="0" y="1258382"/>
                </a:lnTo>
                <a:lnTo>
                  <a:pt x="0" y="0"/>
                </a:lnTo>
                <a:close/>
              </a:path>
            </a:pathLst>
          </a:custGeom>
          <a:blipFill>
            <a:blip r:embed="rId2"/>
            <a:stretch>
              <a:fillRect l="0" t="0" r="0" b="0"/>
            </a:stretch>
          </a:blipFill>
        </p:spPr>
      </p:sp>
      <p:sp>
        <p:nvSpPr>
          <p:cNvPr name="Freeform 11" id="11"/>
          <p:cNvSpPr/>
          <p:nvPr/>
        </p:nvSpPr>
        <p:spPr>
          <a:xfrm flipH="false" flipV="false" rot="0">
            <a:off x="13514987" y="2855943"/>
            <a:ext cx="3237695" cy="1551396"/>
          </a:xfrm>
          <a:custGeom>
            <a:avLst/>
            <a:gdLst/>
            <a:ahLst/>
            <a:cxnLst/>
            <a:rect r="r" b="b" t="t" l="l"/>
            <a:pathLst>
              <a:path h="1551396" w="3237695">
                <a:moveTo>
                  <a:pt x="0" y="0"/>
                </a:moveTo>
                <a:lnTo>
                  <a:pt x="3237695" y="0"/>
                </a:lnTo>
                <a:lnTo>
                  <a:pt x="3237695" y="1551396"/>
                </a:lnTo>
                <a:lnTo>
                  <a:pt x="0" y="1551396"/>
                </a:lnTo>
                <a:lnTo>
                  <a:pt x="0" y="0"/>
                </a:lnTo>
                <a:close/>
              </a:path>
            </a:pathLst>
          </a:custGeom>
          <a:blipFill>
            <a:blip r:embed="rId3"/>
            <a:stretch>
              <a:fillRect l="0" t="0" r="0" b="0"/>
            </a:stretch>
          </a:blipFill>
        </p:spPr>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62497" y="1715540"/>
            <a:ext cx="3355687" cy="1258382"/>
          </a:xfrm>
          <a:custGeom>
            <a:avLst/>
            <a:gdLst/>
            <a:ahLst/>
            <a:cxnLst/>
            <a:rect r="r" b="b" t="t" l="l"/>
            <a:pathLst>
              <a:path h="1258382" w="3355687">
                <a:moveTo>
                  <a:pt x="0" y="0"/>
                </a:moveTo>
                <a:lnTo>
                  <a:pt x="3355687" y="0"/>
                </a:lnTo>
                <a:lnTo>
                  <a:pt x="3355687" y="1258382"/>
                </a:lnTo>
                <a:lnTo>
                  <a:pt x="0" y="1258382"/>
                </a:lnTo>
                <a:lnTo>
                  <a:pt x="0" y="0"/>
                </a:lnTo>
                <a:close/>
              </a:path>
            </a:pathLst>
          </a:custGeom>
          <a:blipFill>
            <a:blip r:embed="rId2"/>
            <a:stretch>
              <a:fillRect l="0" t="0" r="0" b="0"/>
            </a:stretch>
          </a:blipFill>
        </p:spPr>
      </p:sp>
      <p:sp>
        <p:nvSpPr>
          <p:cNvPr name="Freeform 3" id="3"/>
          <p:cNvSpPr/>
          <p:nvPr/>
        </p:nvSpPr>
        <p:spPr>
          <a:xfrm flipH="false" flipV="false" rot="0">
            <a:off x="2349486" y="1715540"/>
            <a:ext cx="3237695" cy="1551396"/>
          </a:xfrm>
          <a:custGeom>
            <a:avLst/>
            <a:gdLst/>
            <a:ahLst/>
            <a:cxnLst/>
            <a:rect r="r" b="b" t="t" l="l"/>
            <a:pathLst>
              <a:path h="1551396" w="3237695">
                <a:moveTo>
                  <a:pt x="0" y="0"/>
                </a:moveTo>
                <a:lnTo>
                  <a:pt x="3237695" y="0"/>
                </a:lnTo>
                <a:lnTo>
                  <a:pt x="3237695" y="1551395"/>
                </a:lnTo>
                <a:lnTo>
                  <a:pt x="0" y="1551395"/>
                </a:lnTo>
                <a:lnTo>
                  <a:pt x="0" y="0"/>
                </a:lnTo>
                <a:close/>
              </a:path>
            </a:pathLst>
          </a:custGeom>
          <a:blipFill>
            <a:blip r:embed="rId3"/>
            <a:stretch>
              <a:fillRect l="0" t="0" r="0" b="0"/>
            </a:stretch>
          </a:blipFill>
        </p:spPr>
      </p:sp>
      <p:sp>
        <p:nvSpPr>
          <p:cNvPr name="TextBox 4" id="4"/>
          <p:cNvSpPr txBox="true"/>
          <p:nvPr/>
        </p:nvSpPr>
        <p:spPr>
          <a:xfrm rot="0">
            <a:off x="2565660" y="3871491"/>
            <a:ext cx="1718360" cy="556876"/>
          </a:xfrm>
          <a:prstGeom prst="rect">
            <a:avLst/>
          </a:prstGeom>
        </p:spPr>
        <p:txBody>
          <a:bodyPr anchor="t" rtlCol="false" tIns="0" lIns="0" bIns="0" rIns="0">
            <a:spAutoFit/>
          </a:bodyPr>
          <a:lstStyle/>
          <a:p>
            <a:pPr algn="ctr">
              <a:lnSpc>
                <a:spcPts val="4594"/>
              </a:lnSpc>
            </a:pPr>
            <a:r>
              <a:rPr lang="en-US" sz="3281" b="true">
                <a:solidFill>
                  <a:srgbClr val="FFFFFF"/>
                </a:solidFill>
                <a:latin typeface="Canva Sans Bold"/>
                <a:ea typeface="Canva Sans Bold"/>
                <a:cs typeface="Canva Sans Bold"/>
                <a:sym typeface="Canva Sans Bold"/>
              </a:rPr>
              <a:t>Hyundai</a:t>
            </a:r>
          </a:p>
        </p:txBody>
      </p:sp>
      <p:sp>
        <p:nvSpPr>
          <p:cNvPr name="TextBox 5" id="5"/>
          <p:cNvSpPr txBox="true"/>
          <p:nvPr/>
        </p:nvSpPr>
        <p:spPr>
          <a:xfrm rot="0">
            <a:off x="8541923" y="3871491"/>
            <a:ext cx="894382" cy="556876"/>
          </a:xfrm>
          <a:prstGeom prst="rect">
            <a:avLst/>
          </a:prstGeom>
        </p:spPr>
        <p:txBody>
          <a:bodyPr anchor="t" rtlCol="false" tIns="0" lIns="0" bIns="0" rIns="0">
            <a:spAutoFit/>
          </a:bodyPr>
          <a:lstStyle/>
          <a:p>
            <a:pPr algn="ctr">
              <a:lnSpc>
                <a:spcPts val="4594"/>
              </a:lnSpc>
            </a:pPr>
            <a:r>
              <a:rPr lang="en-US" sz="3281" b="true">
                <a:solidFill>
                  <a:srgbClr val="FFFFFF"/>
                </a:solidFill>
                <a:latin typeface="Canva Sans Bold"/>
                <a:ea typeface="Canva Sans Bold"/>
                <a:cs typeface="Canva Sans Bold"/>
                <a:sym typeface="Canva Sans Bold"/>
              </a:rPr>
              <a:t>Tata</a:t>
            </a:r>
          </a:p>
        </p:txBody>
      </p:sp>
      <p:sp>
        <p:nvSpPr>
          <p:cNvPr name="TextBox 6" id="6"/>
          <p:cNvSpPr txBox="true"/>
          <p:nvPr/>
        </p:nvSpPr>
        <p:spPr>
          <a:xfrm rot="0">
            <a:off x="14152944" y="3871491"/>
            <a:ext cx="1420432" cy="556876"/>
          </a:xfrm>
          <a:prstGeom prst="rect">
            <a:avLst/>
          </a:prstGeom>
        </p:spPr>
        <p:txBody>
          <a:bodyPr anchor="t" rtlCol="false" tIns="0" lIns="0" bIns="0" rIns="0">
            <a:spAutoFit/>
          </a:bodyPr>
          <a:lstStyle/>
          <a:p>
            <a:pPr algn="ctr">
              <a:lnSpc>
                <a:spcPts val="4594"/>
              </a:lnSpc>
            </a:pPr>
            <a:r>
              <a:rPr lang="en-US" sz="3281" b="true">
                <a:solidFill>
                  <a:srgbClr val="FFFFFF"/>
                </a:solidFill>
                <a:latin typeface="Canva Sans Bold"/>
                <a:ea typeface="Canva Sans Bold"/>
                <a:cs typeface="Canva Sans Bold"/>
                <a:sym typeface="Canva Sans Bold"/>
              </a:rPr>
              <a:t>Toyota</a:t>
            </a:r>
          </a:p>
        </p:txBody>
      </p:sp>
      <p:sp>
        <p:nvSpPr>
          <p:cNvPr name="TextBox 7" id="7"/>
          <p:cNvSpPr txBox="true"/>
          <p:nvPr/>
        </p:nvSpPr>
        <p:spPr>
          <a:xfrm rot="0">
            <a:off x="5540517" y="7780895"/>
            <a:ext cx="1321324" cy="556876"/>
          </a:xfrm>
          <a:prstGeom prst="rect">
            <a:avLst/>
          </a:prstGeom>
        </p:spPr>
        <p:txBody>
          <a:bodyPr anchor="t" rtlCol="false" tIns="0" lIns="0" bIns="0" rIns="0">
            <a:spAutoFit/>
          </a:bodyPr>
          <a:lstStyle/>
          <a:p>
            <a:pPr algn="ctr">
              <a:lnSpc>
                <a:spcPts val="4594"/>
              </a:lnSpc>
            </a:pPr>
            <a:r>
              <a:rPr lang="en-US" sz="3281" b="true">
                <a:solidFill>
                  <a:srgbClr val="FFFFFF"/>
                </a:solidFill>
                <a:latin typeface="Canva Sans Bold"/>
                <a:ea typeface="Canva Sans Bold"/>
                <a:cs typeface="Canva Sans Bold"/>
                <a:sym typeface="Canva Sans Bold"/>
              </a:rPr>
              <a:t>Suzuki</a:t>
            </a:r>
          </a:p>
        </p:txBody>
      </p:sp>
      <p:sp>
        <p:nvSpPr>
          <p:cNvPr name="TextBox 8" id="8"/>
          <p:cNvSpPr txBox="true"/>
          <p:nvPr/>
        </p:nvSpPr>
        <p:spPr>
          <a:xfrm rot="0">
            <a:off x="11843604" y="7531032"/>
            <a:ext cx="1357766" cy="556876"/>
          </a:xfrm>
          <a:prstGeom prst="rect">
            <a:avLst/>
          </a:prstGeom>
        </p:spPr>
        <p:txBody>
          <a:bodyPr anchor="t" rtlCol="false" tIns="0" lIns="0" bIns="0" rIns="0">
            <a:spAutoFit/>
          </a:bodyPr>
          <a:lstStyle/>
          <a:p>
            <a:pPr algn="ctr">
              <a:lnSpc>
                <a:spcPts val="4594"/>
              </a:lnSpc>
            </a:pPr>
            <a:r>
              <a:rPr lang="en-US" sz="3281" b="true">
                <a:solidFill>
                  <a:srgbClr val="FFFFFF"/>
                </a:solidFill>
                <a:latin typeface="Canva Sans Bold"/>
                <a:ea typeface="Canva Sans Bold"/>
                <a:cs typeface="Canva Sans Bold"/>
                <a:sym typeface="Canva Sans Bold"/>
              </a:rPr>
              <a:t>Honda</a:t>
            </a:r>
          </a:p>
        </p:txBody>
      </p:sp>
      <p:sp>
        <p:nvSpPr>
          <p:cNvPr name="Freeform 9" id="9"/>
          <p:cNvSpPr/>
          <p:nvPr/>
        </p:nvSpPr>
        <p:spPr>
          <a:xfrm flipH="false" flipV="false" rot="0">
            <a:off x="7052637" y="1715540"/>
            <a:ext cx="3355687" cy="1258382"/>
          </a:xfrm>
          <a:custGeom>
            <a:avLst/>
            <a:gdLst/>
            <a:ahLst/>
            <a:cxnLst/>
            <a:rect r="r" b="b" t="t" l="l"/>
            <a:pathLst>
              <a:path h="1258382" w="3355687">
                <a:moveTo>
                  <a:pt x="0" y="0"/>
                </a:moveTo>
                <a:lnTo>
                  <a:pt x="3355687" y="0"/>
                </a:lnTo>
                <a:lnTo>
                  <a:pt x="3355687" y="1258382"/>
                </a:lnTo>
                <a:lnTo>
                  <a:pt x="0" y="1258382"/>
                </a:lnTo>
                <a:lnTo>
                  <a:pt x="0" y="0"/>
                </a:lnTo>
                <a:close/>
              </a:path>
            </a:pathLst>
          </a:custGeom>
          <a:blipFill>
            <a:blip r:embed="rId2"/>
            <a:stretch>
              <a:fillRect l="0" t="0" r="0" b="0"/>
            </a:stretch>
          </a:blipFill>
        </p:spPr>
      </p:sp>
      <p:sp>
        <p:nvSpPr>
          <p:cNvPr name="Freeform 10" id="10"/>
          <p:cNvSpPr/>
          <p:nvPr/>
        </p:nvSpPr>
        <p:spPr>
          <a:xfrm flipH="false" flipV="false" rot="0">
            <a:off x="8139626" y="1715540"/>
            <a:ext cx="3237695" cy="1551396"/>
          </a:xfrm>
          <a:custGeom>
            <a:avLst/>
            <a:gdLst/>
            <a:ahLst/>
            <a:cxnLst/>
            <a:rect r="r" b="b" t="t" l="l"/>
            <a:pathLst>
              <a:path h="1551396" w="3237695">
                <a:moveTo>
                  <a:pt x="0" y="0"/>
                </a:moveTo>
                <a:lnTo>
                  <a:pt x="3237695" y="0"/>
                </a:lnTo>
                <a:lnTo>
                  <a:pt x="3237695" y="1551395"/>
                </a:lnTo>
                <a:lnTo>
                  <a:pt x="0" y="1551395"/>
                </a:lnTo>
                <a:lnTo>
                  <a:pt x="0" y="0"/>
                </a:lnTo>
                <a:close/>
              </a:path>
            </a:pathLst>
          </a:custGeom>
          <a:blipFill>
            <a:blip r:embed="rId3"/>
            <a:stretch>
              <a:fillRect l="0" t="0" r="0" b="0"/>
            </a:stretch>
          </a:blipFill>
        </p:spPr>
      </p:sp>
      <p:sp>
        <p:nvSpPr>
          <p:cNvPr name="Freeform 11" id="11"/>
          <p:cNvSpPr/>
          <p:nvPr/>
        </p:nvSpPr>
        <p:spPr>
          <a:xfrm flipH="false" flipV="false" rot="0">
            <a:off x="12700819" y="1569033"/>
            <a:ext cx="3355687" cy="1258382"/>
          </a:xfrm>
          <a:custGeom>
            <a:avLst/>
            <a:gdLst/>
            <a:ahLst/>
            <a:cxnLst/>
            <a:rect r="r" b="b" t="t" l="l"/>
            <a:pathLst>
              <a:path h="1258382" w="3355687">
                <a:moveTo>
                  <a:pt x="0" y="0"/>
                </a:moveTo>
                <a:lnTo>
                  <a:pt x="3355686" y="0"/>
                </a:lnTo>
                <a:lnTo>
                  <a:pt x="3355686" y="1258383"/>
                </a:lnTo>
                <a:lnTo>
                  <a:pt x="0" y="1258383"/>
                </a:lnTo>
                <a:lnTo>
                  <a:pt x="0" y="0"/>
                </a:lnTo>
                <a:close/>
              </a:path>
            </a:pathLst>
          </a:custGeom>
          <a:blipFill>
            <a:blip r:embed="rId2"/>
            <a:stretch>
              <a:fillRect l="0" t="0" r="0" b="0"/>
            </a:stretch>
          </a:blipFill>
        </p:spPr>
      </p:sp>
      <p:sp>
        <p:nvSpPr>
          <p:cNvPr name="Freeform 12" id="12"/>
          <p:cNvSpPr/>
          <p:nvPr/>
        </p:nvSpPr>
        <p:spPr>
          <a:xfrm flipH="false" flipV="false" rot="0">
            <a:off x="13787807" y="1569033"/>
            <a:ext cx="3237695" cy="1551396"/>
          </a:xfrm>
          <a:custGeom>
            <a:avLst/>
            <a:gdLst/>
            <a:ahLst/>
            <a:cxnLst/>
            <a:rect r="r" b="b" t="t" l="l"/>
            <a:pathLst>
              <a:path h="1551396" w="3237695">
                <a:moveTo>
                  <a:pt x="0" y="0"/>
                </a:moveTo>
                <a:lnTo>
                  <a:pt x="3237696" y="0"/>
                </a:lnTo>
                <a:lnTo>
                  <a:pt x="3237696" y="1551396"/>
                </a:lnTo>
                <a:lnTo>
                  <a:pt x="0" y="1551396"/>
                </a:lnTo>
                <a:lnTo>
                  <a:pt x="0" y="0"/>
                </a:lnTo>
                <a:close/>
              </a:path>
            </a:pathLst>
          </a:custGeom>
          <a:blipFill>
            <a:blip r:embed="rId3"/>
            <a:stretch>
              <a:fillRect l="0" t="0" r="0" b="0"/>
            </a:stretch>
          </a:blipFill>
        </p:spPr>
      </p:sp>
      <p:sp>
        <p:nvSpPr>
          <p:cNvPr name="Freeform 13" id="13"/>
          <p:cNvSpPr/>
          <p:nvPr/>
        </p:nvSpPr>
        <p:spPr>
          <a:xfrm flipH="false" flipV="false" rot="0">
            <a:off x="4038837" y="5764823"/>
            <a:ext cx="3355687" cy="1258382"/>
          </a:xfrm>
          <a:custGeom>
            <a:avLst/>
            <a:gdLst/>
            <a:ahLst/>
            <a:cxnLst/>
            <a:rect r="r" b="b" t="t" l="l"/>
            <a:pathLst>
              <a:path h="1258382" w="3355687">
                <a:moveTo>
                  <a:pt x="0" y="0"/>
                </a:moveTo>
                <a:lnTo>
                  <a:pt x="3355686" y="0"/>
                </a:lnTo>
                <a:lnTo>
                  <a:pt x="3355686" y="1258383"/>
                </a:lnTo>
                <a:lnTo>
                  <a:pt x="0" y="1258383"/>
                </a:lnTo>
                <a:lnTo>
                  <a:pt x="0" y="0"/>
                </a:lnTo>
                <a:close/>
              </a:path>
            </a:pathLst>
          </a:custGeom>
          <a:blipFill>
            <a:blip r:embed="rId2"/>
            <a:stretch>
              <a:fillRect l="0" t="0" r="0" b="0"/>
            </a:stretch>
          </a:blipFill>
        </p:spPr>
      </p:sp>
      <p:sp>
        <p:nvSpPr>
          <p:cNvPr name="Freeform 14" id="14"/>
          <p:cNvSpPr/>
          <p:nvPr/>
        </p:nvSpPr>
        <p:spPr>
          <a:xfrm flipH="false" flipV="false" rot="0">
            <a:off x="5125826" y="5764823"/>
            <a:ext cx="3237695" cy="1551396"/>
          </a:xfrm>
          <a:custGeom>
            <a:avLst/>
            <a:gdLst/>
            <a:ahLst/>
            <a:cxnLst/>
            <a:rect r="r" b="b" t="t" l="l"/>
            <a:pathLst>
              <a:path h="1551396" w="3237695">
                <a:moveTo>
                  <a:pt x="0" y="0"/>
                </a:moveTo>
                <a:lnTo>
                  <a:pt x="3237695" y="0"/>
                </a:lnTo>
                <a:lnTo>
                  <a:pt x="3237695" y="1551396"/>
                </a:lnTo>
                <a:lnTo>
                  <a:pt x="0" y="1551396"/>
                </a:lnTo>
                <a:lnTo>
                  <a:pt x="0" y="0"/>
                </a:lnTo>
                <a:close/>
              </a:path>
            </a:pathLst>
          </a:custGeom>
          <a:blipFill>
            <a:blip r:embed="rId3"/>
            <a:stretch>
              <a:fillRect l="0" t="0" r="0" b="0"/>
            </a:stretch>
          </a:blipFill>
        </p:spPr>
      </p:sp>
      <p:sp>
        <p:nvSpPr>
          <p:cNvPr name="Freeform 15" id="15"/>
          <p:cNvSpPr/>
          <p:nvPr/>
        </p:nvSpPr>
        <p:spPr>
          <a:xfrm flipH="false" flipV="false" rot="0">
            <a:off x="10360145" y="5471810"/>
            <a:ext cx="3355687" cy="1258382"/>
          </a:xfrm>
          <a:custGeom>
            <a:avLst/>
            <a:gdLst/>
            <a:ahLst/>
            <a:cxnLst/>
            <a:rect r="r" b="b" t="t" l="l"/>
            <a:pathLst>
              <a:path h="1258382" w="3355687">
                <a:moveTo>
                  <a:pt x="0" y="0"/>
                </a:moveTo>
                <a:lnTo>
                  <a:pt x="3355687" y="0"/>
                </a:lnTo>
                <a:lnTo>
                  <a:pt x="3355687" y="1258382"/>
                </a:lnTo>
                <a:lnTo>
                  <a:pt x="0" y="1258382"/>
                </a:lnTo>
                <a:lnTo>
                  <a:pt x="0" y="0"/>
                </a:lnTo>
                <a:close/>
              </a:path>
            </a:pathLst>
          </a:custGeom>
          <a:blipFill>
            <a:blip r:embed="rId2"/>
            <a:stretch>
              <a:fillRect l="0" t="0" r="0" b="0"/>
            </a:stretch>
          </a:blipFill>
        </p:spPr>
      </p:sp>
      <p:sp>
        <p:nvSpPr>
          <p:cNvPr name="Freeform 16" id="16"/>
          <p:cNvSpPr/>
          <p:nvPr/>
        </p:nvSpPr>
        <p:spPr>
          <a:xfrm flipH="false" flipV="false" rot="0">
            <a:off x="11447134" y="5471810"/>
            <a:ext cx="3237695" cy="1551396"/>
          </a:xfrm>
          <a:custGeom>
            <a:avLst/>
            <a:gdLst/>
            <a:ahLst/>
            <a:cxnLst/>
            <a:rect r="r" b="b" t="t" l="l"/>
            <a:pathLst>
              <a:path h="1551396" w="3237695">
                <a:moveTo>
                  <a:pt x="0" y="0"/>
                </a:moveTo>
                <a:lnTo>
                  <a:pt x="3237695" y="0"/>
                </a:lnTo>
                <a:lnTo>
                  <a:pt x="3237695" y="1551396"/>
                </a:lnTo>
                <a:lnTo>
                  <a:pt x="0" y="1551396"/>
                </a:lnTo>
                <a:lnTo>
                  <a:pt x="0" y="0"/>
                </a:lnTo>
                <a:close/>
              </a:path>
            </a:pathLst>
          </a:custGeom>
          <a:blipFill>
            <a:blip r:embed="rId3"/>
            <a:stretch>
              <a:fillRect l="0" t="0" r="0" b="0"/>
            </a:stretch>
          </a:blipFill>
        </p:spPr>
      </p:sp>
    </p:spTree>
  </p:cSld>
  <p:clrMapOvr>
    <a:masterClrMapping/>
  </p:clrMapOvr>
</p:sld>
</file>

<file path=ppt/slides/slide76.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041416" y="4274503"/>
            <a:ext cx="4205169"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GROUP</a:t>
            </a:r>
          </a:p>
        </p:txBody>
      </p:sp>
    </p:spTree>
  </p:cSld>
  <p:clrMapOvr>
    <a:masterClrMapping/>
  </p:clrMapOvr>
</p:sld>
</file>

<file path=ppt/slides/slide77.xml><?xml version="1.0" encoding="utf-8"?>
<p:sld xmlns:p="http://schemas.openxmlformats.org/presentationml/2006/main" xmlns:a="http://schemas.openxmlformats.org/drawingml/2006/main">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425863" y="383489"/>
            <a:ext cx="543627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Syntax of ‘group’</a:t>
            </a:r>
          </a:p>
        </p:txBody>
      </p:sp>
      <p:sp>
        <p:nvSpPr>
          <p:cNvPr name="TextBox 3" id="3"/>
          <p:cNvSpPr txBox="true"/>
          <p:nvPr/>
        </p:nvSpPr>
        <p:spPr>
          <a:xfrm rot="0">
            <a:off x="1969968" y="1877410"/>
            <a:ext cx="14589147" cy="7781458"/>
          </a:xfrm>
          <a:prstGeom prst="rect">
            <a:avLst/>
          </a:prstGeom>
        </p:spPr>
        <p:txBody>
          <a:bodyPr anchor="t" rtlCol="false" tIns="0" lIns="0" bIns="0" rIns="0">
            <a:spAutoFit/>
          </a:bodyPr>
          <a:lstStyle/>
          <a:p>
            <a:pPr algn="l">
              <a:lnSpc>
                <a:spcPts val="4750"/>
              </a:lnSpc>
            </a:pPr>
            <a:r>
              <a:rPr lang="en-US" sz="3393" b="true">
                <a:solidFill>
                  <a:srgbClr val="C1FF72"/>
                </a:solidFill>
                <a:latin typeface="Canva Sans Bold"/>
                <a:ea typeface="Canva Sans Bold"/>
                <a:cs typeface="Canva Sans Bold"/>
                <a:sym typeface="Canva Sans Bold"/>
              </a:rPr>
              <a:t>db.collection.</a:t>
            </a:r>
            <a:r>
              <a:rPr lang="en-US" sz="3393" b="true">
                <a:solidFill>
                  <a:srgbClr val="E6DE22"/>
                </a:solidFill>
                <a:latin typeface="Canva Sans Bold"/>
                <a:ea typeface="Canva Sans Bold"/>
                <a:cs typeface="Canva Sans Bold"/>
                <a:sym typeface="Canva Sans Bold"/>
              </a:rPr>
              <a:t>aggregate</a:t>
            </a:r>
            <a:r>
              <a:rPr lang="en-US" sz="3393" b="true">
                <a:solidFill>
                  <a:srgbClr val="C1FF72"/>
                </a:solidFill>
                <a:latin typeface="Canva Sans Bold"/>
                <a:ea typeface="Canva Sans Bold"/>
                <a:cs typeface="Canva Sans Bold"/>
                <a:sym typeface="Canva Sans Bold"/>
              </a:rPr>
              <a:t>([</a:t>
            </a:r>
          </a:p>
          <a:p>
            <a:pPr algn="l">
              <a:lnSpc>
                <a:spcPts val="4750"/>
              </a:lnSpc>
            </a:pPr>
            <a:r>
              <a:rPr lang="en-US" sz="3393" b="true">
                <a:solidFill>
                  <a:srgbClr val="C1FF72"/>
                </a:solidFill>
                <a:latin typeface="Canva Sans Bold"/>
                <a:ea typeface="Canva Sans Bold"/>
                <a:cs typeface="Canva Sans Bold"/>
                <a:sym typeface="Canva Sans Bold"/>
              </a:rPr>
              <a:t>  {</a:t>
            </a:r>
          </a:p>
          <a:p>
            <a:pPr algn="l">
              <a:lnSpc>
                <a:spcPts val="4750"/>
              </a:lnSpc>
            </a:pPr>
            <a:r>
              <a:rPr lang="en-US" sz="3393" b="true">
                <a:solidFill>
                  <a:srgbClr val="C1FF72"/>
                </a:solidFill>
                <a:latin typeface="Canva Sans Bold"/>
                <a:ea typeface="Canva Sans Bold"/>
                <a:cs typeface="Canva Sans Bold"/>
                <a:sym typeface="Canva Sans Bold"/>
              </a:rPr>
              <a:t>    </a:t>
            </a:r>
            <a:r>
              <a:rPr lang="en-US" sz="3393" b="true">
                <a:solidFill>
                  <a:srgbClr val="E6DE22"/>
                </a:solidFill>
                <a:latin typeface="Canva Sans Bold"/>
                <a:ea typeface="Canva Sans Bold"/>
                <a:cs typeface="Canva Sans Bold"/>
                <a:sym typeface="Canva Sans Bold"/>
              </a:rPr>
              <a:t>$group:</a:t>
            </a:r>
            <a:r>
              <a:rPr lang="en-US" sz="3393" b="true">
                <a:solidFill>
                  <a:srgbClr val="C1FF72"/>
                </a:solidFill>
                <a:latin typeface="Canva Sans Bold"/>
                <a:ea typeface="Canva Sans Bold"/>
                <a:cs typeface="Canva Sans Bold"/>
                <a:sym typeface="Canva Sans Bold"/>
              </a:rPr>
              <a:t> {</a:t>
            </a:r>
          </a:p>
          <a:p>
            <a:pPr algn="l">
              <a:lnSpc>
                <a:spcPts val="4750"/>
              </a:lnSpc>
            </a:pPr>
            <a:r>
              <a:rPr lang="en-US" sz="3393" b="true">
                <a:solidFill>
                  <a:srgbClr val="C1FF72"/>
                </a:solidFill>
                <a:latin typeface="Canva Sans Bold"/>
                <a:ea typeface="Canva Sans Bold"/>
                <a:cs typeface="Canva Sans Bold"/>
                <a:sym typeface="Canva Sans Bold"/>
              </a:rPr>
              <a:t>      </a:t>
            </a:r>
            <a:r>
              <a:rPr lang="en-US" sz="3393" b="true">
                <a:solidFill>
                  <a:srgbClr val="38B6FF"/>
                </a:solidFill>
                <a:latin typeface="Canva Sans Bold"/>
                <a:ea typeface="Canva Sans Bold"/>
                <a:cs typeface="Canva Sans Bold"/>
                <a:sym typeface="Canva Sans Bold"/>
              </a:rPr>
              <a:t>_id: "$category"</a:t>
            </a:r>
            <a:r>
              <a:rPr lang="en-US" sz="3393" b="true">
                <a:solidFill>
                  <a:srgbClr val="C1FF72"/>
                </a:solidFill>
                <a:latin typeface="Canva Sans Bold"/>
                <a:ea typeface="Canva Sans Bold"/>
                <a:cs typeface="Canva Sans Bold"/>
                <a:sym typeface="Canva Sans Bold"/>
              </a:rPr>
              <a:t>,</a:t>
            </a:r>
          </a:p>
          <a:p>
            <a:pPr algn="l">
              <a:lnSpc>
                <a:spcPts val="4750"/>
              </a:lnSpc>
            </a:pPr>
            <a:r>
              <a:rPr lang="en-US" sz="3393" b="true">
                <a:solidFill>
                  <a:srgbClr val="C1FF72"/>
                </a:solidFill>
                <a:latin typeface="Canva Sans Bold"/>
                <a:ea typeface="Canva Sans Bold"/>
                <a:cs typeface="Canva Sans Bold"/>
                <a:sym typeface="Canva Sans Bold"/>
              </a:rPr>
              <a:t>            totalAmount: { </a:t>
            </a:r>
            <a:r>
              <a:rPr lang="en-US" sz="3393" b="true">
                <a:solidFill>
                  <a:srgbClr val="38B6FF"/>
                </a:solidFill>
                <a:latin typeface="Canva Sans Bold"/>
                <a:ea typeface="Canva Sans Bold"/>
                <a:cs typeface="Canva Sans Bold"/>
                <a:sym typeface="Canva Sans Bold"/>
              </a:rPr>
              <a:t>$sum</a:t>
            </a:r>
            <a:r>
              <a:rPr lang="en-US" sz="3393" b="true">
                <a:solidFill>
                  <a:srgbClr val="C1FF72"/>
                </a:solidFill>
                <a:latin typeface="Canva Sans Bold"/>
                <a:ea typeface="Canva Sans Bold"/>
                <a:cs typeface="Canva Sans Bold"/>
                <a:sym typeface="Canva Sans Bold"/>
              </a:rPr>
              <a:t>: "$amount" },</a:t>
            </a:r>
          </a:p>
          <a:p>
            <a:pPr algn="l">
              <a:lnSpc>
                <a:spcPts val="4750"/>
              </a:lnSpc>
            </a:pPr>
            <a:r>
              <a:rPr lang="en-US" sz="3393" b="true">
                <a:solidFill>
                  <a:srgbClr val="C1FF72"/>
                </a:solidFill>
                <a:latin typeface="Canva Sans Bold"/>
                <a:ea typeface="Canva Sans Bold"/>
                <a:cs typeface="Canva Sans Bold"/>
                <a:sym typeface="Canva Sans Bold"/>
              </a:rPr>
              <a:t>            averageAmount: { </a:t>
            </a:r>
            <a:r>
              <a:rPr lang="en-US" sz="3393" b="true">
                <a:solidFill>
                  <a:srgbClr val="38B6FF"/>
                </a:solidFill>
                <a:latin typeface="Canva Sans Bold"/>
                <a:ea typeface="Canva Sans Bold"/>
                <a:cs typeface="Canva Sans Bold"/>
                <a:sym typeface="Canva Sans Bold"/>
              </a:rPr>
              <a:t>$avg</a:t>
            </a:r>
            <a:r>
              <a:rPr lang="en-US" sz="3393" b="true">
                <a:solidFill>
                  <a:srgbClr val="C1FF72"/>
                </a:solidFill>
                <a:latin typeface="Canva Sans Bold"/>
                <a:ea typeface="Canva Sans Bold"/>
                <a:cs typeface="Canva Sans Bold"/>
                <a:sym typeface="Canva Sans Bold"/>
              </a:rPr>
              <a:t>: "$amount" },</a:t>
            </a:r>
          </a:p>
          <a:p>
            <a:pPr algn="l">
              <a:lnSpc>
                <a:spcPts val="4750"/>
              </a:lnSpc>
            </a:pPr>
            <a:r>
              <a:rPr lang="en-US" sz="3393" b="true">
                <a:solidFill>
                  <a:srgbClr val="C1FF72"/>
                </a:solidFill>
                <a:latin typeface="Canva Sans Bold"/>
                <a:ea typeface="Canva Sans Bold"/>
                <a:cs typeface="Canva Sans Bold"/>
                <a:sym typeface="Canva Sans Bold"/>
              </a:rPr>
              <a:t>            minAmount: { </a:t>
            </a:r>
            <a:r>
              <a:rPr lang="en-US" sz="3393" b="true">
                <a:solidFill>
                  <a:srgbClr val="38B6FF"/>
                </a:solidFill>
                <a:latin typeface="Canva Sans Bold"/>
                <a:ea typeface="Canva Sans Bold"/>
                <a:cs typeface="Canva Sans Bold"/>
                <a:sym typeface="Canva Sans Bold"/>
              </a:rPr>
              <a:t>$min</a:t>
            </a:r>
            <a:r>
              <a:rPr lang="en-US" sz="3393" b="true">
                <a:solidFill>
                  <a:srgbClr val="C1FF72"/>
                </a:solidFill>
                <a:latin typeface="Canva Sans Bold"/>
                <a:ea typeface="Canva Sans Bold"/>
                <a:cs typeface="Canva Sans Bold"/>
                <a:sym typeface="Canva Sans Bold"/>
              </a:rPr>
              <a:t>: "$amount" },</a:t>
            </a:r>
          </a:p>
          <a:p>
            <a:pPr algn="l">
              <a:lnSpc>
                <a:spcPts val="4750"/>
              </a:lnSpc>
            </a:pPr>
            <a:r>
              <a:rPr lang="en-US" sz="3393" b="true">
                <a:solidFill>
                  <a:srgbClr val="C1FF72"/>
                </a:solidFill>
                <a:latin typeface="Canva Sans Bold"/>
                <a:ea typeface="Canva Sans Bold"/>
                <a:cs typeface="Canva Sans Bold"/>
                <a:sym typeface="Canva Sans Bold"/>
              </a:rPr>
              <a:t>            maxAmount: { </a:t>
            </a:r>
            <a:r>
              <a:rPr lang="en-US" sz="3393" b="true">
                <a:solidFill>
                  <a:srgbClr val="38B6FF"/>
                </a:solidFill>
                <a:latin typeface="Canva Sans Bold"/>
                <a:ea typeface="Canva Sans Bold"/>
                <a:cs typeface="Canva Sans Bold"/>
                <a:sym typeface="Canva Sans Bold"/>
              </a:rPr>
              <a:t>$max</a:t>
            </a:r>
            <a:r>
              <a:rPr lang="en-US" sz="3393" b="true">
                <a:solidFill>
                  <a:srgbClr val="C1FF72"/>
                </a:solidFill>
                <a:latin typeface="Canva Sans Bold"/>
                <a:ea typeface="Canva Sans Bold"/>
                <a:cs typeface="Canva Sans Bold"/>
                <a:sym typeface="Canva Sans Bold"/>
              </a:rPr>
              <a:t>: "$amount" },</a:t>
            </a:r>
          </a:p>
          <a:p>
            <a:pPr algn="l">
              <a:lnSpc>
                <a:spcPts val="4750"/>
              </a:lnSpc>
            </a:pPr>
            <a:r>
              <a:rPr lang="en-US" sz="3393" b="true">
                <a:solidFill>
                  <a:srgbClr val="C1FF72"/>
                </a:solidFill>
                <a:latin typeface="Canva Sans Bold"/>
                <a:ea typeface="Canva Sans Bold"/>
                <a:cs typeface="Canva Sans Bold"/>
                <a:sym typeface="Canva Sans Bold"/>
              </a:rPr>
              <a:t>           amountsList: { </a:t>
            </a:r>
            <a:r>
              <a:rPr lang="en-US" sz="3393" b="true">
                <a:solidFill>
                  <a:srgbClr val="38B6FF"/>
                </a:solidFill>
                <a:latin typeface="Canva Sans Bold"/>
                <a:ea typeface="Canva Sans Bold"/>
                <a:cs typeface="Canva Sans Bold"/>
                <a:sym typeface="Canva Sans Bold"/>
              </a:rPr>
              <a:t>$push</a:t>
            </a:r>
            <a:r>
              <a:rPr lang="en-US" sz="3393" b="true">
                <a:solidFill>
                  <a:srgbClr val="C1FF72"/>
                </a:solidFill>
                <a:latin typeface="Canva Sans Bold"/>
                <a:ea typeface="Canva Sans Bold"/>
                <a:cs typeface="Canva Sans Bold"/>
                <a:sym typeface="Canva Sans Bold"/>
              </a:rPr>
              <a:t>: "$amount" },</a:t>
            </a:r>
          </a:p>
          <a:p>
            <a:pPr algn="l">
              <a:lnSpc>
                <a:spcPts val="4750"/>
              </a:lnSpc>
            </a:pPr>
            <a:r>
              <a:rPr lang="en-US" sz="3393" b="true">
                <a:solidFill>
                  <a:srgbClr val="C1FF72"/>
                </a:solidFill>
                <a:latin typeface="Canva Sans Bold"/>
                <a:ea typeface="Canva Sans Bold"/>
                <a:cs typeface="Canva Sans Bold"/>
                <a:sym typeface="Canva Sans Bold"/>
              </a:rPr>
              <a:t>           uniqueAmounts: { </a:t>
            </a:r>
            <a:r>
              <a:rPr lang="en-US" sz="3393" b="true">
                <a:solidFill>
                  <a:srgbClr val="38B6FF"/>
                </a:solidFill>
                <a:latin typeface="Canva Sans Bold"/>
                <a:ea typeface="Canva Sans Bold"/>
                <a:cs typeface="Canva Sans Bold"/>
                <a:sym typeface="Canva Sans Bold"/>
              </a:rPr>
              <a:t>$addToSet</a:t>
            </a:r>
            <a:r>
              <a:rPr lang="en-US" sz="3393" b="true">
                <a:solidFill>
                  <a:srgbClr val="C1FF72"/>
                </a:solidFill>
                <a:latin typeface="Canva Sans Bold"/>
                <a:ea typeface="Canva Sans Bold"/>
                <a:cs typeface="Canva Sans Bold"/>
                <a:sym typeface="Canva Sans Bold"/>
              </a:rPr>
              <a:t>: "$amount" }</a:t>
            </a:r>
          </a:p>
          <a:p>
            <a:pPr algn="l">
              <a:lnSpc>
                <a:spcPts val="4750"/>
              </a:lnSpc>
            </a:pPr>
            <a:r>
              <a:rPr lang="en-US" sz="3393" b="true">
                <a:solidFill>
                  <a:srgbClr val="C1FF72"/>
                </a:solidFill>
                <a:latin typeface="Canva Sans Bold"/>
                <a:ea typeface="Canva Sans Bold"/>
                <a:cs typeface="Canva Sans Bold"/>
                <a:sym typeface="Canva Sans Bold"/>
              </a:rPr>
              <a:t>    }</a:t>
            </a:r>
          </a:p>
          <a:p>
            <a:pPr algn="l">
              <a:lnSpc>
                <a:spcPts val="4750"/>
              </a:lnSpc>
            </a:pPr>
            <a:r>
              <a:rPr lang="en-US" sz="3393" b="true">
                <a:solidFill>
                  <a:srgbClr val="C1FF72"/>
                </a:solidFill>
                <a:latin typeface="Canva Sans Bold"/>
                <a:ea typeface="Canva Sans Bold"/>
                <a:cs typeface="Canva Sans Bold"/>
                <a:sym typeface="Canva Sans Bold"/>
              </a:rPr>
              <a:t>  }</a:t>
            </a:r>
          </a:p>
          <a:p>
            <a:pPr algn="l">
              <a:lnSpc>
                <a:spcPts val="4750"/>
              </a:lnSpc>
            </a:pPr>
            <a:r>
              <a:rPr lang="en-US" sz="3393" b="true">
                <a:solidFill>
                  <a:srgbClr val="C1FF72"/>
                </a:solidFill>
                <a:latin typeface="Canva Sans Bold"/>
                <a:ea typeface="Canva Sans Bold"/>
                <a:cs typeface="Canva Sans Bold"/>
                <a:sym typeface="Canva Sans Bold"/>
              </a:rPr>
              <a:t>])</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2636749" y="2187391"/>
            <a:ext cx="13757985" cy="5568990"/>
          </a:xfrm>
          <a:prstGeom prst="rect">
            <a:avLst/>
          </a:prstGeom>
        </p:spPr>
        <p:txBody>
          <a:bodyPr anchor="t" rtlCol="false" tIns="0" lIns="0" bIns="0" rIns="0">
            <a:spAutoFit/>
          </a:bodyPr>
          <a:lstStyle/>
          <a:p>
            <a:pPr algn="l">
              <a:lnSpc>
                <a:spcPts val="7630"/>
              </a:lnSpc>
              <a:spcBef>
                <a:spcPct val="0"/>
              </a:spcBef>
            </a:pPr>
            <a:r>
              <a:rPr lang="en-US" b="true" sz="5450">
                <a:solidFill>
                  <a:srgbClr val="FFFFFF"/>
                </a:solidFill>
                <a:latin typeface="Canva Sans Bold"/>
                <a:ea typeface="Canva Sans Bold"/>
                <a:cs typeface="Canva Sans Bold"/>
                <a:sym typeface="Canva Sans Bold"/>
              </a:rPr>
              <a:t>Print all the car brands..</a:t>
            </a:r>
          </a:p>
          <a:p>
            <a:pPr algn="ctr">
              <a:lnSpc>
                <a:spcPts val="7316"/>
              </a:lnSpc>
              <a:spcBef>
                <a:spcPct val="0"/>
              </a:spcBef>
            </a:pPr>
          </a:p>
          <a:p>
            <a:pPr algn="l">
              <a:lnSpc>
                <a:spcPts val="7316"/>
              </a:lnSpc>
              <a:spcBef>
                <a:spcPct val="0"/>
              </a:spcBef>
            </a:pPr>
            <a:r>
              <a:rPr lang="en-US" b="true" sz="5226">
                <a:solidFill>
                  <a:srgbClr val="FFDE59"/>
                </a:solidFill>
                <a:latin typeface="Canva Sans Bold"/>
                <a:ea typeface="Canva Sans Bold"/>
                <a:cs typeface="Canva Sans Bold"/>
                <a:sym typeface="Canva Sans Bold"/>
              </a:rPr>
              <a:t>db.cars.aggregate([</a:t>
            </a:r>
          </a:p>
          <a:p>
            <a:pPr algn="l">
              <a:lnSpc>
                <a:spcPts val="7316"/>
              </a:lnSpc>
              <a:spcBef>
                <a:spcPct val="0"/>
              </a:spcBef>
            </a:pPr>
            <a:r>
              <a:rPr lang="en-US" b="true" sz="5226">
                <a:solidFill>
                  <a:srgbClr val="FFDE59"/>
                </a:solidFill>
                <a:latin typeface="Canva Sans Bold"/>
                <a:ea typeface="Canva Sans Bold"/>
                <a:cs typeface="Canva Sans Bold"/>
                <a:sym typeface="Canva Sans Bold"/>
              </a:rPr>
              <a:t>                    </a:t>
            </a:r>
            <a:r>
              <a:rPr lang="en-US" b="true" sz="5226">
                <a:solidFill>
                  <a:srgbClr val="FFDE59"/>
                </a:solidFill>
                <a:latin typeface="Canva Sans Bold"/>
                <a:ea typeface="Canva Sans Bold"/>
                <a:cs typeface="Canva Sans Bold"/>
                <a:sym typeface="Canva Sans Bold"/>
              </a:rPr>
              <a:t>{</a:t>
            </a:r>
            <a:r>
              <a:rPr lang="en-US" b="true" sz="5226">
                <a:solidFill>
                  <a:srgbClr val="C1FF72"/>
                </a:solidFill>
                <a:latin typeface="Canva Sans Bold"/>
                <a:ea typeface="Canva Sans Bold"/>
                <a:cs typeface="Canva Sans Bold"/>
                <a:sym typeface="Canva Sans Bold"/>
              </a:rPr>
              <a:t>$group</a:t>
            </a:r>
            <a:r>
              <a:rPr lang="en-US" b="true" sz="5226">
                <a:solidFill>
                  <a:srgbClr val="FFDE59"/>
                </a:solidFill>
                <a:latin typeface="Canva Sans Bold"/>
                <a:ea typeface="Canva Sans Bold"/>
                <a:cs typeface="Canva Sans Bold"/>
                <a:sym typeface="Canva Sans Bold"/>
              </a:rPr>
              <a:t>:</a:t>
            </a:r>
          </a:p>
          <a:p>
            <a:pPr algn="l">
              <a:lnSpc>
                <a:spcPts val="7316"/>
              </a:lnSpc>
              <a:spcBef>
                <a:spcPct val="0"/>
              </a:spcBef>
            </a:pPr>
            <a:r>
              <a:rPr lang="en-US" b="true" sz="5226">
                <a:solidFill>
                  <a:srgbClr val="FFDE59"/>
                </a:solidFill>
                <a:latin typeface="Canva Sans Bold"/>
                <a:ea typeface="Canva Sans Bold"/>
                <a:cs typeface="Canva Sans Bold"/>
                <a:sym typeface="Canva Sans Bold"/>
              </a:rPr>
              <a:t>                           </a:t>
            </a:r>
            <a:r>
              <a:rPr lang="en-US" b="true" sz="5226">
                <a:solidFill>
                  <a:srgbClr val="FFDE59"/>
                </a:solidFill>
                <a:latin typeface="Canva Sans Bold"/>
                <a:ea typeface="Canva Sans Bold"/>
                <a:cs typeface="Canva Sans Bold"/>
                <a:sym typeface="Canva Sans Bold"/>
              </a:rPr>
              <a:t>{</a:t>
            </a:r>
            <a:r>
              <a:rPr lang="en-US" b="true" sz="5226">
                <a:solidFill>
                  <a:srgbClr val="38B6FF"/>
                </a:solidFill>
                <a:latin typeface="Canva Sans Bold"/>
                <a:ea typeface="Canva Sans Bold"/>
                <a:cs typeface="Canva Sans Bold"/>
                <a:sym typeface="Canva Sans Bold"/>
              </a:rPr>
              <a:t>_id:"$maker"</a:t>
            </a:r>
            <a:r>
              <a:rPr lang="en-US" b="true" sz="5226">
                <a:solidFill>
                  <a:srgbClr val="FFDE59"/>
                </a:solidFill>
                <a:latin typeface="Canva Sans Bold"/>
                <a:ea typeface="Canva Sans Bold"/>
                <a:cs typeface="Canva Sans Bold"/>
                <a:sym typeface="Canva Sans Bold"/>
              </a:rPr>
              <a:t>}</a:t>
            </a:r>
          </a:p>
          <a:p>
            <a:pPr algn="l">
              <a:lnSpc>
                <a:spcPts val="7316"/>
              </a:lnSpc>
              <a:spcBef>
                <a:spcPct val="0"/>
              </a:spcBef>
            </a:pPr>
            <a:r>
              <a:rPr lang="en-US" b="true" sz="5226">
                <a:solidFill>
                  <a:srgbClr val="FFDE59"/>
                </a:solidFill>
                <a:latin typeface="Canva Sans Bold"/>
                <a:ea typeface="Canva Sans Bold"/>
                <a:cs typeface="Canva Sans Bold"/>
                <a:sym typeface="Canva Sans Bold"/>
              </a:rPr>
              <a:t>                     </a:t>
            </a:r>
            <a:r>
              <a:rPr lang="en-US" b="true" sz="5226">
                <a:solidFill>
                  <a:srgbClr val="FFDE59"/>
                </a:solidFill>
                <a:latin typeface="Canva Sans Bold"/>
                <a:ea typeface="Canva Sans Bold"/>
                <a:cs typeface="Canva Sans Bold"/>
                <a:sym typeface="Canva Sans Bold"/>
              </a:rPr>
              <a:t>}])</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984477" y="1616972"/>
            <a:ext cx="14663739" cy="6622616"/>
          </a:xfrm>
          <a:prstGeom prst="rect">
            <a:avLst/>
          </a:prstGeom>
        </p:spPr>
        <p:txBody>
          <a:bodyPr anchor="t" rtlCol="false" tIns="0" lIns="0" bIns="0" rIns="0">
            <a:spAutoFit/>
          </a:bodyPr>
          <a:lstStyle/>
          <a:p>
            <a:pPr algn="ctr">
              <a:lnSpc>
                <a:spcPts val="6813"/>
              </a:lnSpc>
              <a:spcBef>
                <a:spcPct val="0"/>
              </a:spcBef>
            </a:pPr>
            <a:r>
              <a:rPr lang="en-US" b="true" sz="4867">
                <a:solidFill>
                  <a:srgbClr val="FFFFFF"/>
                </a:solidFill>
                <a:latin typeface="Canva Sans Bold"/>
                <a:ea typeface="Canva Sans Bold"/>
                <a:cs typeface="Canva Sans Bold"/>
                <a:sym typeface="Canva Sans Bold"/>
              </a:rPr>
              <a:t>Find no. of cars of each brand (we have to group)</a:t>
            </a:r>
          </a:p>
          <a:p>
            <a:pPr algn="ctr">
              <a:lnSpc>
                <a:spcPts val="6533"/>
              </a:lnSpc>
              <a:spcBef>
                <a:spcPct val="0"/>
              </a:spcBef>
            </a:pPr>
          </a:p>
          <a:p>
            <a:pPr algn="l">
              <a:lnSpc>
                <a:spcPts val="6533"/>
              </a:lnSpc>
              <a:spcBef>
                <a:spcPct val="0"/>
              </a:spcBef>
            </a:pPr>
            <a:r>
              <a:rPr lang="en-US" b="true" sz="4667">
                <a:solidFill>
                  <a:srgbClr val="FFDE59"/>
                </a:solidFill>
                <a:latin typeface="Canva Sans Bold"/>
                <a:ea typeface="Canva Sans Bold"/>
                <a:cs typeface="Canva Sans Bold"/>
                <a:sym typeface="Canva Sans Bold"/>
              </a:rPr>
              <a:t>db.cars.aggregate([</a:t>
            </a:r>
          </a:p>
          <a:p>
            <a:pPr algn="l">
              <a:lnSpc>
                <a:spcPts val="6533"/>
              </a:lnSpc>
              <a:spcBef>
                <a:spcPct val="0"/>
              </a:spcBef>
            </a:pPr>
            <a:r>
              <a:rPr lang="en-US" b="true" sz="4667">
                <a:solidFill>
                  <a:srgbClr val="FFDE59"/>
                </a:solidFill>
                <a:latin typeface="Canva Sans Bold"/>
                <a:ea typeface="Canva Sans Bold"/>
                <a:cs typeface="Canva Sans Bold"/>
                <a:sym typeface="Canva Sans Bold"/>
              </a:rPr>
              <a:t>        { </a:t>
            </a:r>
            <a:r>
              <a:rPr lang="en-US" b="true" sz="4667">
                <a:solidFill>
                  <a:srgbClr val="C1FF72"/>
                </a:solidFill>
                <a:latin typeface="Canva Sans Bold"/>
                <a:ea typeface="Canva Sans Bold"/>
                <a:cs typeface="Canva Sans Bold"/>
                <a:sym typeface="Canva Sans Bold"/>
              </a:rPr>
              <a:t>$group:</a:t>
            </a:r>
            <a:r>
              <a:rPr lang="en-US" b="true" sz="4667">
                <a:solidFill>
                  <a:srgbClr val="FFDE59"/>
                </a:solidFill>
                <a:latin typeface="Canva Sans Bold"/>
                <a:ea typeface="Canva Sans Bold"/>
                <a:cs typeface="Canva Sans Bold"/>
                <a:sym typeface="Canva Sans Bold"/>
              </a:rPr>
              <a:t> </a:t>
            </a:r>
          </a:p>
          <a:p>
            <a:pPr algn="l">
              <a:lnSpc>
                <a:spcPts val="6533"/>
              </a:lnSpc>
              <a:spcBef>
                <a:spcPct val="0"/>
              </a:spcBef>
            </a:pPr>
            <a:r>
              <a:rPr lang="en-US" b="true" sz="4667">
                <a:solidFill>
                  <a:srgbClr val="FFDE59"/>
                </a:solidFill>
                <a:latin typeface="Canva Sans Bold"/>
                <a:ea typeface="Canva Sans Bold"/>
                <a:cs typeface="Canva Sans Bold"/>
                <a:sym typeface="Canva Sans Bold"/>
              </a:rPr>
              <a:t>                       { _id: "$maker", </a:t>
            </a:r>
          </a:p>
          <a:p>
            <a:pPr algn="l">
              <a:lnSpc>
                <a:spcPts val="6533"/>
              </a:lnSpc>
              <a:spcBef>
                <a:spcPct val="0"/>
              </a:spcBef>
            </a:pPr>
            <a:r>
              <a:rPr lang="en-US" b="true" sz="4667">
                <a:solidFill>
                  <a:srgbClr val="FFDE59"/>
                </a:solidFill>
                <a:latin typeface="Canva Sans Bold"/>
                <a:ea typeface="Canva Sans Bold"/>
                <a:cs typeface="Canva Sans Bold"/>
                <a:sym typeface="Canva Sans Bold"/>
              </a:rPr>
              <a:t>                          TotalCars: { </a:t>
            </a:r>
            <a:r>
              <a:rPr lang="en-US" b="true" sz="4667">
                <a:solidFill>
                  <a:srgbClr val="C1FF72"/>
                </a:solidFill>
                <a:latin typeface="Canva Sans Bold"/>
                <a:ea typeface="Canva Sans Bold"/>
                <a:cs typeface="Canva Sans Bold"/>
                <a:sym typeface="Canva Sans Bold"/>
              </a:rPr>
              <a:t>$sum:</a:t>
            </a:r>
            <a:r>
              <a:rPr lang="en-US" b="true" sz="4667">
                <a:solidFill>
                  <a:srgbClr val="FFDE59"/>
                </a:solidFill>
                <a:latin typeface="Canva Sans Bold"/>
                <a:ea typeface="Canva Sans Bold"/>
                <a:cs typeface="Canva Sans Bold"/>
                <a:sym typeface="Canva Sans Bold"/>
              </a:rPr>
              <a:t> 1 }</a:t>
            </a:r>
          </a:p>
          <a:p>
            <a:pPr algn="l">
              <a:lnSpc>
                <a:spcPts val="6533"/>
              </a:lnSpc>
              <a:spcBef>
                <a:spcPct val="0"/>
              </a:spcBef>
            </a:pPr>
            <a:r>
              <a:rPr lang="en-US" b="true" sz="4667">
                <a:solidFill>
                  <a:srgbClr val="FFDE59"/>
                </a:solidFill>
                <a:latin typeface="Canva Sans Bold"/>
                <a:ea typeface="Canva Sans Bold"/>
                <a:cs typeface="Canva Sans Bold"/>
                <a:sym typeface="Canva Sans Bold"/>
              </a:rPr>
              <a:t>                        } </a:t>
            </a:r>
          </a:p>
          <a:p>
            <a:pPr algn="l">
              <a:lnSpc>
                <a:spcPts val="6533"/>
              </a:lnSpc>
              <a:spcBef>
                <a:spcPct val="0"/>
              </a:spcBef>
            </a:pPr>
            <a:r>
              <a:rPr lang="en-US" b="true" sz="4667">
                <a:solidFill>
                  <a:srgbClr val="FFDE59"/>
                </a:solidFill>
                <a:latin typeface="Canva Sans Bold"/>
                <a:ea typeface="Canva Sans Bold"/>
                <a:cs typeface="Canva Sans Bold"/>
                <a:sym typeface="Canva Sans Bold"/>
              </a:rPr>
              <a:t>                   }] )</a:t>
            </a:r>
          </a:p>
        </p:txBody>
      </p:sp>
      <p:sp>
        <p:nvSpPr>
          <p:cNvPr name="TextBox 9" id="9"/>
          <p:cNvSpPr txBox="true"/>
          <p:nvPr/>
        </p:nvSpPr>
        <p:spPr>
          <a:xfrm rot="0">
            <a:off x="417645" y="9191625"/>
            <a:ext cx="16230600" cy="630579"/>
          </a:xfrm>
          <a:prstGeom prst="rect">
            <a:avLst/>
          </a:prstGeom>
        </p:spPr>
        <p:txBody>
          <a:bodyPr anchor="t" rtlCol="false" tIns="0" lIns="0" bIns="0" rIns="0">
            <a:spAutoFit/>
          </a:bodyPr>
          <a:lstStyle/>
          <a:p>
            <a:pPr algn="ctr">
              <a:lnSpc>
                <a:spcPts val="5184"/>
              </a:lnSpc>
              <a:spcBef>
                <a:spcPct val="0"/>
              </a:spcBef>
            </a:pPr>
            <a:r>
              <a:rPr lang="en-US" b="true" sz="3703">
                <a:solidFill>
                  <a:srgbClr val="C2BFBF"/>
                </a:solidFill>
                <a:latin typeface="Canva Sans Bold"/>
                <a:ea typeface="Canva Sans Bold"/>
                <a:cs typeface="Canva Sans Bold"/>
                <a:sym typeface="Canva Sans Bold"/>
              </a:rPr>
              <a:t>The $sum: 1 operation counts the number of documents in each group.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607952"/>
            <a:ext cx="2993353" cy="870896"/>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736706"/>
            <a:ext cx="2320803" cy="507788"/>
          </a:xfrm>
          <a:prstGeom prst="rect">
            <a:avLst/>
          </a:prstGeom>
        </p:spPr>
        <p:txBody>
          <a:bodyPr anchor="t" rtlCol="false" tIns="0" lIns="0" bIns="0" rIns="0">
            <a:spAutoFit/>
          </a:bodyPr>
          <a:lstStyle/>
          <a:p>
            <a:pPr algn="l">
              <a:lnSpc>
                <a:spcPts val="4036"/>
              </a:lnSpc>
              <a:spcBef>
                <a:spcPct val="0"/>
              </a:spcBef>
            </a:pPr>
            <a:r>
              <a:rPr lang="en-US" sz="2883">
                <a:solidFill>
                  <a:srgbClr val="FFFFFF"/>
                </a:solidFill>
                <a:latin typeface="Poppins"/>
                <a:ea typeface="Poppins"/>
                <a:cs typeface="Poppins"/>
                <a:sym typeface="Poppins"/>
              </a:rPr>
              <a:t>MPRASHANT</a:t>
            </a:r>
          </a:p>
        </p:txBody>
      </p:sp>
      <p:sp>
        <p:nvSpPr>
          <p:cNvPr name="Freeform 7" id="7"/>
          <p:cNvSpPr/>
          <p:nvPr/>
        </p:nvSpPr>
        <p:spPr>
          <a:xfrm flipH="false" flipV="false" rot="0">
            <a:off x="4033105" y="147001"/>
            <a:ext cx="729763" cy="1555696"/>
          </a:xfrm>
          <a:custGeom>
            <a:avLst/>
            <a:gdLst/>
            <a:ahLst/>
            <a:cxnLst/>
            <a:rect r="r" b="b" t="t" l="l"/>
            <a:pathLst>
              <a:path h="1555696" w="729763">
                <a:moveTo>
                  <a:pt x="0" y="0"/>
                </a:moveTo>
                <a:lnTo>
                  <a:pt x="729763" y="0"/>
                </a:lnTo>
                <a:lnTo>
                  <a:pt x="729763" y="1555696"/>
                </a:lnTo>
                <a:lnTo>
                  <a:pt x="0" y="15556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181487" y="3350039"/>
            <a:ext cx="13705088" cy="4265295"/>
          </a:xfrm>
          <a:prstGeom prst="rect">
            <a:avLst/>
          </a:prstGeom>
        </p:spPr>
        <p:txBody>
          <a:bodyPr anchor="t" rtlCol="false" tIns="0" lIns="0" bIns="0" rIns="0">
            <a:spAutoFit/>
          </a:bodyPr>
          <a:lstStyle/>
          <a:p>
            <a:pPr algn="ctr">
              <a:lnSpc>
                <a:spcPts val="8579"/>
              </a:lnSpc>
            </a:pPr>
            <a:r>
              <a:rPr lang="en-US" sz="5199" b="true">
                <a:solidFill>
                  <a:srgbClr val="FFFFFF"/>
                </a:solidFill>
                <a:latin typeface="Canva Sans Bold"/>
                <a:ea typeface="Canva Sans Bold"/>
                <a:cs typeface="Canva Sans Bold"/>
                <a:sym typeface="Canva Sans Bold"/>
              </a:rPr>
              <a:t>MongoDB is a </a:t>
            </a:r>
            <a:r>
              <a:rPr lang="en-US" sz="5199" b="true">
                <a:solidFill>
                  <a:srgbClr val="E6DE22"/>
                </a:solidFill>
                <a:latin typeface="Canva Sans Bold"/>
                <a:ea typeface="Canva Sans Bold"/>
                <a:cs typeface="Canva Sans Bold"/>
                <a:sym typeface="Canva Sans Bold"/>
              </a:rPr>
              <a:t>NoSQL database</a:t>
            </a:r>
            <a:r>
              <a:rPr lang="en-US" sz="5199" b="true">
                <a:solidFill>
                  <a:srgbClr val="FFFFFF"/>
                </a:solidFill>
                <a:latin typeface="Canva Sans Bold"/>
                <a:ea typeface="Canva Sans Bold"/>
                <a:cs typeface="Canva Sans Bold"/>
                <a:sym typeface="Canva Sans Bold"/>
              </a:rPr>
              <a:t> that stores data in flexible, JSON-like documents, making it easy to scale and handle large volumes of unstructured data.</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2833485" y="2578365"/>
            <a:ext cx="11958746" cy="5879117"/>
          </a:xfrm>
          <a:prstGeom prst="rect">
            <a:avLst/>
          </a:prstGeom>
        </p:spPr>
        <p:txBody>
          <a:bodyPr anchor="t" rtlCol="false" tIns="0" lIns="0" bIns="0" rIns="0">
            <a:spAutoFit/>
          </a:bodyPr>
          <a:lstStyle/>
          <a:p>
            <a:pPr algn="l">
              <a:lnSpc>
                <a:spcPts val="6646"/>
              </a:lnSpc>
              <a:spcBef>
                <a:spcPct val="0"/>
              </a:spcBef>
            </a:pPr>
            <a:r>
              <a:rPr lang="en-US" b="true" sz="4747">
                <a:solidFill>
                  <a:srgbClr val="FFFFFF"/>
                </a:solidFill>
                <a:latin typeface="Canva Sans Bold"/>
                <a:ea typeface="Canva Sans Bold"/>
                <a:cs typeface="Canva Sans Bold"/>
                <a:sym typeface="Canva Sans Bold"/>
              </a:rPr>
              <a:t>Find no. of cars of different fuel_type</a:t>
            </a:r>
          </a:p>
          <a:p>
            <a:pPr algn="l">
              <a:lnSpc>
                <a:spcPts val="6646"/>
              </a:lnSpc>
              <a:spcBef>
                <a:spcPct val="0"/>
              </a:spcBef>
            </a:pPr>
          </a:p>
          <a:p>
            <a:pPr algn="l">
              <a:lnSpc>
                <a:spcPts val="6646"/>
              </a:lnSpc>
              <a:spcBef>
                <a:spcPct val="0"/>
              </a:spcBef>
            </a:pPr>
            <a:r>
              <a:rPr lang="en-US" b="true" sz="4747">
                <a:solidFill>
                  <a:srgbClr val="FBCB4A"/>
                </a:solidFill>
                <a:latin typeface="Canva Sans Bold"/>
                <a:ea typeface="Canva Sans Bold"/>
                <a:cs typeface="Canva Sans Bold"/>
                <a:sym typeface="Canva Sans Bold"/>
              </a:rPr>
              <a:t>db.cars.aggregate([</a:t>
            </a:r>
          </a:p>
          <a:p>
            <a:pPr algn="l">
              <a:lnSpc>
                <a:spcPts val="6646"/>
              </a:lnSpc>
              <a:spcBef>
                <a:spcPct val="0"/>
              </a:spcBef>
            </a:pPr>
            <a:r>
              <a:rPr lang="en-US" b="true" sz="4747">
                <a:solidFill>
                  <a:srgbClr val="FBCB4A"/>
                </a:solidFill>
                <a:latin typeface="Canva Sans Bold"/>
                <a:ea typeface="Canva Sans Bold"/>
                <a:cs typeface="Canva Sans Bold"/>
                <a:sym typeface="Canva Sans Bold"/>
              </a:rPr>
              <a:t>                      { </a:t>
            </a:r>
            <a:r>
              <a:rPr lang="en-US" b="true" sz="4747">
                <a:solidFill>
                  <a:srgbClr val="C1FF72"/>
                </a:solidFill>
                <a:latin typeface="Canva Sans Bold"/>
                <a:ea typeface="Canva Sans Bold"/>
                <a:cs typeface="Canva Sans Bold"/>
                <a:sym typeface="Canva Sans Bold"/>
              </a:rPr>
              <a:t>$group:</a:t>
            </a:r>
            <a:r>
              <a:rPr lang="en-US" b="true" sz="4747">
                <a:solidFill>
                  <a:srgbClr val="FBCB4A"/>
                </a:solidFill>
                <a:latin typeface="Canva Sans Bold"/>
                <a:ea typeface="Canva Sans Bold"/>
                <a:cs typeface="Canva Sans Bold"/>
                <a:sym typeface="Canva Sans Bold"/>
              </a:rPr>
              <a:t> </a:t>
            </a:r>
          </a:p>
          <a:p>
            <a:pPr algn="l">
              <a:lnSpc>
                <a:spcPts val="6646"/>
              </a:lnSpc>
              <a:spcBef>
                <a:spcPct val="0"/>
              </a:spcBef>
            </a:pPr>
            <a:r>
              <a:rPr lang="en-US" b="true" sz="4747">
                <a:solidFill>
                  <a:srgbClr val="FBCB4A"/>
                </a:solidFill>
                <a:latin typeface="Canva Sans Bold"/>
                <a:ea typeface="Canva Sans Bold"/>
                <a:cs typeface="Canva Sans Bold"/>
                <a:sym typeface="Canva Sans Bold"/>
              </a:rPr>
              <a:t>                                      { _id: "$fuel_type", </a:t>
            </a:r>
          </a:p>
          <a:p>
            <a:pPr algn="l">
              <a:lnSpc>
                <a:spcPts val="6646"/>
              </a:lnSpc>
              <a:spcBef>
                <a:spcPct val="0"/>
              </a:spcBef>
            </a:pPr>
            <a:r>
              <a:rPr lang="en-US" b="true" sz="4747">
                <a:solidFill>
                  <a:srgbClr val="FBCB4A"/>
                </a:solidFill>
                <a:latin typeface="Canva Sans Bold"/>
                <a:ea typeface="Canva Sans Bold"/>
                <a:cs typeface="Canva Sans Bold"/>
                <a:sym typeface="Canva Sans Bold"/>
              </a:rPr>
              <a:t>                                        TotalCars: { </a:t>
            </a:r>
            <a:r>
              <a:rPr lang="en-US" b="true" sz="4747">
                <a:solidFill>
                  <a:srgbClr val="C1FF72"/>
                </a:solidFill>
                <a:latin typeface="Canva Sans Bold"/>
                <a:ea typeface="Canva Sans Bold"/>
                <a:cs typeface="Canva Sans Bold"/>
                <a:sym typeface="Canva Sans Bold"/>
              </a:rPr>
              <a:t>$sum:</a:t>
            </a:r>
            <a:r>
              <a:rPr lang="en-US" b="true" sz="4747">
                <a:solidFill>
                  <a:srgbClr val="FBCB4A"/>
                </a:solidFill>
                <a:latin typeface="Canva Sans Bold"/>
                <a:ea typeface="Canva Sans Bold"/>
                <a:cs typeface="Canva Sans Bold"/>
                <a:sym typeface="Canva Sans Bold"/>
              </a:rPr>
              <a:t> 1 } </a:t>
            </a:r>
          </a:p>
          <a:p>
            <a:pPr algn="l">
              <a:lnSpc>
                <a:spcPts val="6646"/>
              </a:lnSpc>
              <a:spcBef>
                <a:spcPct val="0"/>
              </a:spcBef>
            </a:pPr>
            <a:r>
              <a:rPr lang="en-US" b="true" sz="4747">
                <a:solidFill>
                  <a:srgbClr val="FBCB4A"/>
                </a:solidFill>
                <a:latin typeface="Canva Sans Bold"/>
                <a:ea typeface="Canva Sans Bold"/>
                <a:cs typeface="Canva Sans Bold"/>
                <a:sym typeface="Canva Sans Bold"/>
              </a:rPr>
              <a:t>                        } }] )</a:t>
            </a:r>
          </a:p>
        </p:txBody>
      </p:sp>
    </p:spTree>
  </p:cSld>
  <p:clrMapOvr>
    <a:masterClrMapping/>
  </p:clrMapOvr>
</p:sld>
</file>

<file path=ppt/slides/slide81.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6984385" y="4274503"/>
            <a:ext cx="4319230"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MATCH</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2181146" y="2443803"/>
            <a:ext cx="14708301" cy="5680804"/>
          </a:xfrm>
          <a:prstGeom prst="rect">
            <a:avLst/>
          </a:prstGeom>
        </p:spPr>
        <p:txBody>
          <a:bodyPr anchor="t" rtlCol="false" tIns="0" lIns="0" bIns="0" rIns="0">
            <a:spAutoFit/>
          </a:bodyPr>
          <a:lstStyle/>
          <a:p>
            <a:pPr algn="l">
              <a:lnSpc>
                <a:spcPts val="6819"/>
              </a:lnSpc>
              <a:spcBef>
                <a:spcPct val="0"/>
              </a:spcBef>
            </a:pPr>
            <a:r>
              <a:rPr lang="en-US" b="true" sz="4871">
                <a:solidFill>
                  <a:srgbClr val="FFFFFF"/>
                </a:solidFill>
                <a:latin typeface="Canva Sans Bold"/>
                <a:ea typeface="Canva Sans Bold"/>
                <a:cs typeface="Canva Sans Bold"/>
                <a:sym typeface="Canva Sans Bold"/>
              </a:rPr>
              <a:t>Hyundai cars having engine of more than 1200cc</a:t>
            </a:r>
          </a:p>
          <a:p>
            <a:pPr algn="l">
              <a:lnSpc>
                <a:spcPts val="6399"/>
              </a:lnSpc>
              <a:spcBef>
                <a:spcPct val="0"/>
              </a:spcBef>
            </a:pPr>
          </a:p>
          <a:p>
            <a:pPr algn="l">
              <a:lnSpc>
                <a:spcPts val="6399"/>
              </a:lnSpc>
              <a:spcBef>
                <a:spcPct val="0"/>
              </a:spcBef>
            </a:pPr>
            <a:r>
              <a:rPr lang="en-US" b="true" sz="4571">
                <a:solidFill>
                  <a:srgbClr val="C1FF72"/>
                </a:solidFill>
                <a:latin typeface="Canva Sans Bold"/>
                <a:ea typeface="Canva Sans Bold"/>
                <a:cs typeface="Canva Sans Bold"/>
                <a:sym typeface="Canva Sans Bold"/>
              </a:rPr>
              <a:t>db.cars.aggregate(</a:t>
            </a:r>
          </a:p>
          <a:p>
            <a:pPr algn="l">
              <a:lnSpc>
                <a:spcPts val="6399"/>
              </a:lnSpc>
              <a:spcBef>
                <a:spcPct val="0"/>
              </a:spcBef>
            </a:pPr>
            <a:r>
              <a:rPr lang="en-US" b="true" sz="4571">
                <a:solidFill>
                  <a:srgbClr val="C1FF72"/>
                </a:solidFill>
                <a:latin typeface="Canva Sans Bold"/>
                <a:ea typeface="Canva Sans Bold"/>
                <a:cs typeface="Canva Sans Bold"/>
                <a:sym typeface="Canva Sans Bold"/>
              </a:rPr>
              <a:t>               [{</a:t>
            </a:r>
            <a:r>
              <a:rPr lang="en-US" b="true" sz="4571">
                <a:solidFill>
                  <a:srgbClr val="E6DE22"/>
                </a:solidFill>
                <a:latin typeface="Canva Sans Bold"/>
                <a:ea typeface="Canva Sans Bold"/>
                <a:cs typeface="Canva Sans Bold"/>
                <a:sym typeface="Canva Sans Bold"/>
              </a:rPr>
              <a:t>$match</a:t>
            </a:r>
            <a:r>
              <a:rPr lang="en-US" b="true" sz="4571">
                <a:solidFill>
                  <a:srgbClr val="C1FF72"/>
                </a:solidFill>
                <a:latin typeface="Canva Sans Bold"/>
                <a:ea typeface="Canva Sans Bold"/>
                <a:cs typeface="Canva Sans Bold"/>
                <a:sym typeface="Canva Sans Bold"/>
              </a:rPr>
              <a:t>:</a:t>
            </a:r>
          </a:p>
          <a:p>
            <a:pPr algn="l">
              <a:lnSpc>
                <a:spcPts val="6399"/>
              </a:lnSpc>
              <a:spcBef>
                <a:spcPct val="0"/>
              </a:spcBef>
            </a:pPr>
            <a:r>
              <a:rPr lang="en-US" b="true" sz="4571">
                <a:solidFill>
                  <a:srgbClr val="C1FF72"/>
                </a:solidFill>
                <a:latin typeface="Canva Sans Bold"/>
                <a:ea typeface="Canva Sans Bold"/>
                <a:cs typeface="Canva Sans Bold"/>
                <a:sym typeface="Canva Sans Bold"/>
              </a:rPr>
              <a:t>                       {maker:"Hyundai",</a:t>
            </a:r>
          </a:p>
          <a:p>
            <a:pPr algn="l">
              <a:lnSpc>
                <a:spcPts val="6399"/>
              </a:lnSpc>
              <a:spcBef>
                <a:spcPct val="0"/>
              </a:spcBef>
            </a:pPr>
            <a:r>
              <a:rPr lang="en-US" b="true" sz="4571">
                <a:solidFill>
                  <a:srgbClr val="C1FF72"/>
                </a:solidFill>
                <a:latin typeface="Canva Sans Bold"/>
                <a:ea typeface="Canva Sans Bold"/>
                <a:cs typeface="Canva Sans Bold"/>
                <a:sym typeface="Canva Sans Bold"/>
              </a:rPr>
              <a:t>                        "engine.cc":{</a:t>
            </a:r>
            <a:r>
              <a:rPr lang="en-US" b="true" sz="4571">
                <a:solidFill>
                  <a:srgbClr val="E6DE22"/>
                </a:solidFill>
                <a:latin typeface="Canva Sans Bold"/>
                <a:ea typeface="Canva Sans Bold"/>
                <a:cs typeface="Canva Sans Bold"/>
                <a:sym typeface="Canva Sans Bold"/>
              </a:rPr>
              <a:t>$gt</a:t>
            </a:r>
            <a:r>
              <a:rPr lang="en-US" b="true" sz="4571">
                <a:solidFill>
                  <a:srgbClr val="C1FF72"/>
                </a:solidFill>
                <a:latin typeface="Canva Sans Bold"/>
                <a:ea typeface="Canva Sans Bold"/>
                <a:cs typeface="Canva Sans Bold"/>
                <a:sym typeface="Canva Sans Bold"/>
              </a:rPr>
              <a:t>:1000}</a:t>
            </a:r>
          </a:p>
          <a:p>
            <a:pPr algn="l">
              <a:lnSpc>
                <a:spcPts val="6399"/>
              </a:lnSpc>
              <a:spcBef>
                <a:spcPct val="0"/>
              </a:spcBef>
            </a:pPr>
            <a:r>
              <a:rPr lang="en-US" b="true" sz="4571">
                <a:solidFill>
                  <a:srgbClr val="C1FF72"/>
                </a:solidFill>
                <a:latin typeface="Canva Sans Bold"/>
                <a:ea typeface="Canva Sans Bold"/>
                <a:cs typeface="Canva Sans Bold"/>
                <a:sym typeface="Canva Sans Bold"/>
              </a:rPr>
              <a:t>                 }}])</a:t>
            </a:r>
          </a:p>
        </p:txBody>
      </p:sp>
    </p:spTree>
  </p:cSld>
  <p:clrMapOvr>
    <a:masterClrMapping/>
  </p:clrMapOvr>
</p:sld>
</file>

<file path=ppt/slides/slide83.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7035433" y="4274503"/>
            <a:ext cx="4217134"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COUNT</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3088267" y="2168005"/>
            <a:ext cx="10812708" cy="5624484"/>
          </a:xfrm>
          <a:prstGeom prst="rect">
            <a:avLst/>
          </a:prstGeom>
        </p:spPr>
        <p:txBody>
          <a:bodyPr anchor="t" rtlCol="false" tIns="0" lIns="0" bIns="0" rIns="0">
            <a:spAutoFit/>
          </a:bodyPr>
          <a:lstStyle/>
          <a:p>
            <a:pPr algn="l">
              <a:lnSpc>
                <a:spcPts val="6774"/>
              </a:lnSpc>
            </a:pPr>
            <a:r>
              <a:rPr lang="en-US" sz="4838" b="true">
                <a:solidFill>
                  <a:srgbClr val="FFFFFF"/>
                </a:solidFill>
                <a:latin typeface="Canva Sans Bold"/>
                <a:ea typeface="Canva Sans Bold"/>
                <a:cs typeface="Canva Sans Bold"/>
                <a:sym typeface="Canva Sans Bold"/>
              </a:rPr>
              <a:t>Print Total no. of Hyundai cars</a:t>
            </a:r>
          </a:p>
          <a:p>
            <a:pPr algn="l">
              <a:lnSpc>
                <a:spcPts val="6354"/>
              </a:lnSpc>
              <a:spcBef>
                <a:spcPct val="0"/>
              </a:spcBef>
            </a:pPr>
          </a:p>
          <a:p>
            <a:pPr algn="l">
              <a:lnSpc>
                <a:spcPts val="6354"/>
              </a:lnSpc>
              <a:spcBef>
                <a:spcPct val="0"/>
              </a:spcBef>
            </a:pPr>
            <a:r>
              <a:rPr lang="en-US" b="true" sz="4538">
                <a:solidFill>
                  <a:srgbClr val="C1FF72"/>
                </a:solidFill>
                <a:latin typeface="Canva Sans Bold"/>
                <a:ea typeface="Canva Sans Bold"/>
                <a:cs typeface="Canva Sans Bold"/>
                <a:sym typeface="Canva Sans Bold"/>
              </a:rPr>
              <a:t>db.cars.aggregate(</a:t>
            </a:r>
          </a:p>
          <a:p>
            <a:pPr algn="l">
              <a:lnSpc>
                <a:spcPts val="6354"/>
              </a:lnSpc>
              <a:spcBef>
                <a:spcPct val="0"/>
              </a:spcBef>
            </a:pPr>
            <a:r>
              <a:rPr lang="en-US" b="true" sz="4538">
                <a:solidFill>
                  <a:srgbClr val="C1FF72"/>
                </a:solidFill>
                <a:latin typeface="Canva Sans Bold"/>
                <a:ea typeface="Canva Sans Bold"/>
                <a:cs typeface="Canva Sans Bold"/>
                <a:sym typeface="Canva Sans Bold"/>
              </a:rPr>
              <a:t>               [{</a:t>
            </a:r>
            <a:r>
              <a:rPr lang="en-US" b="true" sz="4538">
                <a:solidFill>
                  <a:srgbClr val="E6DE22"/>
                </a:solidFill>
                <a:latin typeface="Canva Sans Bold"/>
                <a:ea typeface="Canva Sans Bold"/>
                <a:cs typeface="Canva Sans Bold"/>
                <a:sym typeface="Canva Sans Bold"/>
              </a:rPr>
              <a:t>$match</a:t>
            </a:r>
            <a:r>
              <a:rPr lang="en-US" b="true" sz="4538">
                <a:solidFill>
                  <a:srgbClr val="C1FF72"/>
                </a:solidFill>
                <a:latin typeface="Canva Sans Bold"/>
                <a:ea typeface="Canva Sans Bold"/>
                <a:cs typeface="Canva Sans Bold"/>
                <a:sym typeface="Canva Sans Bold"/>
              </a:rPr>
              <a:t>:</a:t>
            </a:r>
          </a:p>
          <a:p>
            <a:pPr algn="l">
              <a:lnSpc>
                <a:spcPts val="6354"/>
              </a:lnSpc>
              <a:spcBef>
                <a:spcPct val="0"/>
              </a:spcBef>
            </a:pPr>
            <a:r>
              <a:rPr lang="en-US" b="true" sz="4538">
                <a:solidFill>
                  <a:srgbClr val="C1FF72"/>
                </a:solidFill>
                <a:latin typeface="Canva Sans Bold"/>
                <a:ea typeface="Canva Sans Bold"/>
                <a:cs typeface="Canva Sans Bold"/>
                <a:sym typeface="Canva Sans Bold"/>
              </a:rPr>
              <a:t>                       {maker:"Hyundai"}},</a:t>
            </a:r>
          </a:p>
          <a:p>
            <a:pPr algn="l">
              <a:lnSpc>
                <a:spcPts val="6354"/>
              </a:lnSpc>
              <a:spcBef>
                <a:spcPct val="0"/>
              </a:spcBef>
            </a:pPr>
            <a:r>
              <a:rPr lang="en-US" b="true" sz="4538">
                <a:solidFill>
                  <a:srgbClr val="C1FF72"/>
                </a:solidFill>
                <a:latin typeface="Canva Sans Bold"/>
                <a:ea typeface="Canva Sans Bold"/>
                <a:cs typeface="Canva Sans Bold"/>
                <a:sym typeface="Canva Sans Bold"/>
              </a:rPr>
              <a:t>                  {</a:t>
            </a:r>
            <a:r>
              <a:rPr lang="en-US" b="true" sz="4538">
                <a:solidFill>
                  <a:srgbClr val="E6DE22"/>
                </a:solidFill>
                <a:latin typeface="Canva Sans Bold"/>
                <a:ea typeface="Canva Sans Bold"/>
                <a:cs typeface="Canva Sans Bold"/>
                <a:sym typeface="Canva Sans Bold"/>
              </a:rPr>
              <a:t>$count</a:t>
            </a:r>
            <a:r>
              <a:rPr lang="en-US" b="true" sz="4538">
                <a:solidFill>
                  <a:srgbClr val="C1FF72"/>
                </a:solidFill>
                <a:latin typeface="Canva Sans Bold"/>
                <a:ea typeface="Canva Sans Bold"/>
                <a:cs typeface="Canva Sans Bold"/>
                <a:sym typeface="Canva Sans Bold"/>
              </a:rPr>
              <a:t>: "Total_cars"}</a:t>
            </a:r>
          </a:p>
          <a:p>
            <a:pPr algn="l">
              <a:lnSpc>
                <a:spcPts val="6354"/>
              </a:lnSpc>
              <a:spcBef>
                <a:spcPct val="0"/>
              </a:spcBef>
            </a:pPr>
            <a:r>
              <a:rPr lang="en-US" b="true" sz="4538">
                <a:solidFill>
                  <a:srgbClr val="C1FF72"/>
                </a:solidFill>
                <a:latin typeface="Canva Sans Bold"/>
                <a:ea typeface="Canva Sans Bold"/>
                <a:cs typeface="Canva Sans Bold"/>
                <a:sym typeface="Canva Sans Bold"/>
              </a:rPr>
              <a:t>                 ])</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2138946" y="1860697"/>
            <a:ext cx="13385007" cy="7296039"/>
          </a:xfrm>
          <a:prstGeom prst="rect">
            <a:avLst/>
          </a:prstGeom>
        </p:spPr>
        <p:txBody>
          <a:bodyPr anchor="t" rtlCol="false" tIns="0" lIns="0" bIns="0" rIns="0">
            <a:spAutoFit/>
          </a:bodyPr>
          <a:lstStyle/>
          <a:p>
            <a:pPr algn="l">
              <a:lnSpc>
                <a:spcPts val="5781"/>
              </a:lnSpc>
              <a:spcBef>
                <a:spcPct val="0"/>
              </a:spcBef>
            </a:pPr>
            <a:r>
              <a:rPr lang="en-US" b="true" sz="4129">
                <a:solidFill>
                  <a:srgbClr val="FFFFFF"/>
                </a:solidFill>
                <a:latin typeface="Canva Sans Bold"/>
                <a:ea typeface="Canva Sans Bold"/>
                <a:cs typeface="Canva Sans Bold"/>
                <a:sym typeface="Canva Sans Bold"/>
              </a:rPr>
              <a:t>Cou</a:t>
            </a:r>
            <a:r>
              <a:rPr lang="en-US" b="true" sz="4129">
                <a:solidFill>
                  <a:srgbClr val="FFFFFF"/>
                </a:solidFill>
                <a:latin typeface="Canva Sans Bold"/>
                <a:ea typeface="Canva Sans Bold"/>
                <a:cs typeface="Canva Sans Bold"/>
                <a:sym typeface="Canva Sans Bold"/>
              </a:rPr>
              <a:t>nt no. of diesel and petrol cars of Hyundai brand</a:t>
            </a:r>
          </a:p>
          <a:p>
            <a:pPr algn="l">
              <a:lnSpc>
                <a:spcPts val="5781"/>
              </a:lnSpc>
              <a:spcBef>
                <a:spcPct val="0"/>
              </a:spcBef>
            </a:pPr>
          </a:p>
          <a:p>
            <a:pPr algn="l">
              <a:lnSpc>
                <a:spcPts val="5781"/>
              </a:lnSpc>
              <a:spcBef>
                <a:spcPct val="0"/>
              </a:spcBef>
            </a:pPr>
            <a:r>
              <a:rPr lang="en-US" b="true" sz="4129">
                <a:solidFill>
                  <a:srgbClr val="FBCB4A"/>
                </a:solidFill>
                <a:latin typeface="Canva Sans Bold"/>
                <a:ea typeface="Canva Sans Bold"/>
                <a:cs typeface="Canva Sans Bold"/>
                <a:sym typeface="Canva Sans Bold"/>
              </a:rPr>
              <a:t>db.cars.aggregate(</a:t>
            </a:r>
          </a:p>
          <a:p>
            <a:pPr algn="l">
              <a:lnSpc>
                <a:spcPts val="5781"/>
              </a:lnSpc>
              <a:spcBef>
                <a:spcPct val="0"/>
              </a:spcBef>
            </a:pPr>
            <a:r>
              <a:rPr lang="en-US" b="true" sz="4129">
                <a:solidFill>
                  <a:srgbClr val="FBCB4A"/>
                </a:solidFill>
                <a:latin typeface="Canva Sans Bold"/>
                <a:ea typeface="Canva Sans Bold"/>
                <a:cs typeface="Canva Sans Bold"/>
                <a:sym typeface="Canva Sans Bold"/>
              </a:rPr>
              <a:t>                    [ {</a:t>
            </a:r>
            <a:r>
              <a:rPr lang="en-US" b="true" sz="4129">
                <a:solidFill>
                  <a:srgbClr val="C1FF72"/>
                </a:solidFill>
                <a:latin typeface="Canva Sans Bold"/>
                <a:ea typeface="Canva Sans Bold"/>
                <a:cs typeface="Canva Sans Bold"/>
                <a:sym typeface="Canva Sans Bold"/>
              </a:rPr>
              <a:t>$match:</a:t>
            </a:r>
            <a:r>
              <a:rPr lang="en-US" b="true" sz="4129">
                <a:solidFill>
                  <a:srgbClr val="FBCB4A"/>
                </a:solidFill>
                <a:latin typeface="Canva Sans Bold"/>
                <a:ea typeface="Canva Sans Bold"/>
                <a:cs typeface="Canva Sans Bold"/>
                <a:sym typeface="Canva Sans Bold"/>
              </a:rPr>
              <a:t>{maker:"Hyundai"}},</a:t>
            </a:r>
          </a:p>
          <a:p>
            <a:pPr algn="l">
              <a:lnSpc>
                <a:spcPts val="5781"/>
              </a:lnSpc>
              <a:spcBef>
                <a:spcPct val="0"/>
              </a:spcBef>
            </a:pPr>
            <a:r>
              <a:rPr lang="en-US" b="true" sz="4129">
                <a:solidFill>
                  <a:srgbClr val="FBCB4A"/>
                </a:solidFill>
                <a:latin typeface="Canva Sans Bold"/>
                <a:ea typeface="Canva Sans Bold"/>
                <a:cs typeface="Canva Sans Bold"/>
                <a:sym typeface="Canva Sans Bold"/>
              </a:rPr>
              <a:t>                       {</a:t>
            </a:r>
            <a:r>
              <a:rPr lang="en-US" b="true" sz="4129">
                <a:solidFill>
                  <a:srgbClr val="C1FF72"/>
                </a:solidFill>
                <a:latin typeface="Canva Sans Bold"/>
                <a:ea typeface="Canva Sans Bold"/>
                <a:cs typeface="Canva Sans Bold"/>
                <a:sym typeface="Canva Sans Bold"/>
              </a:rPr>
              <a:t>$group:</a:t>
            </a:r>
            <a:r>
              <a:rPr lang="en-US" b="true" sz="4129">
                <a:solidFill>
                  <a:srgbClr val="FBCB4A"/>
                </a:solidFill>
                <a:latin typeface="Canva Sans Bold"/>
                <a:ea typeface="Canva Sans Bold"/>
                <a:cs typeface="Canva Sans Bold"/>
                <a:sym typeface="Canva Sans Bold"/>
              </a:rPr>
              <a:t> </a:t>
            </a:r>
          </a:p>
          <a:p>
            <a:pPr algn="l">
              <a:lnSpc>
                <a:spcPts val="5781"/>
              </a:lnSpc>
              <a:spcBef>
                <a:spcPct val="0"/>
              </a:spcBef>
            </a:pPr>
            <a:r>
              <a:rPr lang="en-US" b="true" sz="4129">
                <a:solidFill>
                  <a:srgbClr val="FBCB4A"/>
                </a:solidFill>
                <a:latin typeface="Canva Sans Bold"/>
                <a:ea typeface="Canva Sans Bold"/>
                <a:cs typeface="Canva Sans Bold"/>
                <a:sym typeface="Canva Sans Bold"/>
              </a:rPr>
              <a:t>                                   {</a:t>
            </a:r>
            <a:r>
              <a:rPr lang="en-US" b="true" sz="4129">
                <a:solidFill>
                  <a:srgbClr val="38B6FF"/>
                </a:solidFill>
                <a:latin typeface="Canva Sans Bold"/>
                <a:ea typeface="Canva Sans Bold"/>
                <a:cs typeface="Canva Sans Bold"/>
                <a:sym typeface="Canva Sans Bold"/>
              </a:rPr>
              <a:t>_id:"$fuel_type"</a:t>
            </a:r>
            <a:r>
              <a:rPr lang="en-US" b="true" sz="4129">
                <a:solidFill>
                  <a:srgbClr val="FBCB4A"/>
                </a:solidFill>
                <a:latin typeface="Canva Sans Bold"/>
                <a:ea typeface="Canva Sans Bold"/>
                <a:cs typeface="Canva Sans Bold"/>
                <a:sym typeface="Canva Sans Bold"/>
              </a:rPr>
              <a:t>, </a:t>
            </a:r>
          </a:p>
          <a:p>
            <a:pPr algn="l">
              <a:lnSpc>
                <a:spcPts val="5781"/>
              </a:lnSpc>
              <a:spcBef>
                <a:spcPct val="0"/>
              </a:spcBef>
            </a:pPr>
            <a:r>
              <a:rPr lang="en-US" b="true" sz="4129">
                <a:solidFill>
                  <a:srgbClr val="FBCB4A"/>
                </a:solidFill>
                <a:latin typeface="Canva Sans Bold"/>
                <a:ea typeface="Canva Sans Bold"/>
                <a:cs typeface="Canva Sans Bold"/>
                <a:sym typeface="Canva Sans Bold"/>
              </a:rPr>
              <a:t>                                     Totalcars:{$sum:1}}</a:t>
            </a:r>
          </a:p>
          <a:p>
            <a:pPr algn="l">
              <a:lnSpc>
                <a:spcPts val="5781"/>
              </a:lnSpc>
              <a:spcBef>
                <a:spcPct val="0"/>
              </a:spcBef>
            </a:pPr>
            <a:r>
              <a:rPr lang="en-US" b="true" sz="4129">
                <a:solidFill>
                  <a:srgbClr val="FBCB4A"/>
                </a:solidFill>
                <a:latin typeface="Canva Sans Bold"/>
                <a:ea typeface="Canva Sans Bold"/>
                <a:cs typeface="Canva Sans Bold"/>
                <a:sym typeface="Canva Sans Bold"/>
              </a:rPr>
              <a:t>                        }</a:t>
            </a:r>
          </a:p>
          <a:p>
            <a:pPr algn="l">
              <a:lnSpc>
                <a:spcPts val="5781"/>
              </a:lnSpc>
              <a:spcBef>
                <a:spcPct val="0"/>
              </a:spcBef>
            </a:pPr>
            <a:r>
              <a:rPr lang="en-US" b="true" sz="4129">
                <a:solidFill>
                  <a:srgbClr val="FBCB4A"/>
                </a:solidFill>
                <a:latin typeface="Canva Sans Bold"/>
                <a:ea typeface="Canva Sans Bold"/>
                <a:cs typeface="Canva Sans Bold"/>
                <a:sym typeface="Canva Sans Bold"/>
              </a:rPr>
              <a:t>                    ])</a:t>
            </a:r>
          </a:p>
          <a:p>
            <a:pPr algn="l">
              <a:lnSpc>
                <a:spcPts val="5781"/>
              </a:lnSpc>
              <a:spcBef>
                <a:spcPct val="0"/>
              </a:spcBef>
            </a:pPr>
          </a:p>
        </p:txBody>
      </p:sp>
    </p:spTree>
  </p:cSld>
  <p:clrMapOvr>
    <a:masterClrMapping/>
  </p:clrMapOvr>
</p:sld>
</file>

<file path=ppt/slides/slide86.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7070229" y="4274503"/>
            <a:ext cx="4147542"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Project</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2054487" y="2031897"/>
            <a:ext cx="16233513" cy="6875419"/>
          </a:xfrm>
          <a:prstGeom prst="rect">
            <a:avLst/>
          </a:prstGeom>
        </p:spPr>
        <p:txBody>
          <a:bodyPr anchor="t" rtlCol="false" tIns="0" lIns="0" bIns="0" rIns="0">
            <a:spAutoFit/>
          </a:bodyPr>
          <a:lstStyle/>
          <a:p>
            <a:pPr algn="l">
              <a:lnSpc>
                <a:spcPts val="6048"/>
              </a:lnSpc>
              <a:spcBef>
                <a:spcPct val="0"/>
              </a:spcBef>
            </a:pPr>
            <a:r>
              <a:rPr lang="en-US" b="true" sz="4320">
                <a:solidFill>
                  <a:srgbClr val="FFFFFF"/>
                </a:solidFill>
                <a:latin typeface="Canva Sans Bold"/>
                <a:ea typeface="Canva Sans Bold"/>
                <a:cs typeface="Canva Sans Bold"/>
                <a:sym typeface="Canva Sans Bold"/>
              </a:rPr>
              <a:t>Fi</a:t>
            </a:r>
            <a:r>
              <a:rPr lang="en-US" b="true" sz="4320">
                <a:solidFill>
                  <a:srgbClr val="FFFFFF"/>
                </a:solidFill>
                <a:latin typeface="Canva Sans Bold"/>
                <a:ea typeface="Canva Sans Bold"/>
                <a:cs typeface="Canva Sans Bold"/>
                <a:sym typeface="Canva Sans Bold"/>
              </a:rPr>
              <a:t>nd all the Hyundai cars and only show Maker, Model and Fuel_type details</a:t>
            </a:r>
          </a:p>
          <a:p>
            <a:pPr algn="l">
              <a:lnSpc>
                <a:spcPts val="6048"/>
              </a:lnSpc>
              <a:spcBef>
                <a:spcPct val="0"/>
              </a:spcBef>
            </a:pPr>
          </a:p>
          <a:p>
            <a:pPr algn="l">
              <a:lnSpc>
                <a:spcPts val="6048"/>
              </a:lnSpc>
              <a:spcBef>
                <a:spcPct val="0"/>
              </a:spcBef>
            </a:pPr>
            <a:r>
              <a:rPr lang="en-US" b="true" sz="4320">
                <a:solidFill>
                  <a:srgbClr val="FFDE59"/>
                </a:solidFill>
                <a:latin typeface="Canva Sans Bold"/>
                <a:ea typeface="Canva Sans Bold"/>
                <a:cs typeface="Canva Sans Bold"/>
                <a:sym typeface="Canva Sans Bold"/>
              </a:rPr>
              <a:t>db.cars.aggregate(</a:t>
            </a:r>
          </a:p>
          <a:p>
            <a:pPr algn="l">
              <a:lnSpc>
                <a:spcPts val="6048"/>
              </a:lnSpc>
              <a:spcBef>
                <a:spcPct val="0"/>
              </a:spcBef>
            </a:pPr>
            <a:r>
              <a:rPr lang="en-US" b="true" sz="4320">
                <a:solidFill>
                  <a:srgbClr val="FFDE59"/>
                </a:solidFill>
                <a:latin typeface="Canva Sans Bold"/>
                <a:ea typeface="Canva Sans Bold"/>
                <a:cs typeface="Canva Sans Bold"/>
                <a:sym typeface="Canva Sans Bold"/>
              </a:rPr>
              <a:t>                 [{ </a:t>
            </a:r>
            <a:r>
              <a:rPr lang="en-US" b="true" sz="4320">
                <a:solidFill>
                  <a:srgbClr val="C1FF72"/>
                </a:solidFill>
                <a:latin typeface="Canva Sans Bold"/>
                <a:ea typeface="Canva Sans Bold"/>
                <a:cs typeface="Canva Sans Bold"/>
                <a:sym typeface="Canva Sans Bold"/>
              </a:rPr>
              <a:t>$match:</a:t>
            </a:r>
            <a:r>
              <a:rPr lang="en-US" b="true" sz="4320">
                <a:solidFill>
                  <a:srgbClr val="FFDE59"/>
                </a:solidFill>
                <a:latin typeface="Canva Sans Bold"/>
                <a:ea typeface="Canva Sans Bold"/>
                <a:cs typeface="Canva Sans Bold"/>
                <a:sym typeface="Canva Sans Bold"/>
              </a:rPr>
              <a:t> { maker: "Hyundai" }}, </a:t>
            </a:r>
          </a:p>
          <a:p>
            <a:pPr algn="l">
              <a:lnSpc>
                <a:spcPts val="6048"/>
              </a:lnSpc>
              <a:spcBef>
                <a:spcPct val="0"/>
              </a:spcBef>
            </a:pPr>
            <a:r>
              <a:rPr lang="en-US" b="true" sz="4320">
                <a:solidFill>
                  <a:srgbClr val="FFDE59"/>
                </a:solidFill>
                <a:latin typeface="Canva Sans Bold"/>
                <a:ea typeface="Canva Sans Bold"/>
                <a:cs typeface="Canva Sans Bold"/>
                <a:sym typeface="Canva Sans Bold"/>
              </a:rPr>
              <a:t>                   { </a:t>
            </a:r>
            <a:r>
              <a:rPr lang="en-US" b="true" sz="4320">
                <a:solidFill>
                  <a:srgbClr val="C1FF72"/>
                </a:solidFill>
                <a:latin typeface="Canva Sans Bold"/>
                <a:ea typeface="Canva Sans Bold"/>
                <a:cs typeface="Canva Sans Bold"/>
                <a:sym typeface="Canva Sans Bold"/>
              </a:rPr>
              <a:t>$project:</a:t>
            </a:r>
            <a:r>
              <a:rPr lang="en-US" b="true" sz="4320">
                <a:solidFill>
                  <a:srgbClr val="FFDE59"/>
                </a:solidFill>
                <a:latin typeface="Canva Sans Bold"/>
                <a:ea typeface="Canva Sans Bold"/>
                <a:cs typeface="Canva Sans Bold"/>
                <a:sym typeface="Canva Sans Bold"/>
              </a:rPr>
              <a:t> </a:t>
            </a:r>
          </a:p>
          <a:p>
            <a:pPr algn="l">
              <a:lnSpc>
                <a:spcPts val="6048"/>
              </a:lnSpc>
              <a:spcBef>
                <a:spcPct val="0"/>
              </a:spcBef>
            </a:pPr>
            <a:r>
              <a:rPr lang="en-US" b="true" sz="4320">
                <a:solidFill>
                  <a:srgbClr val="FFDE59"/>
                </a:solidFill>
                <a:latin typeface="Canva Sans Bold"/>
                <a:ea typeface="Canva Sans Bold"/>
                <a:cs typeface="Canva Sans Bold"/>
                <a:sym typeface="Canva Sans Bold"/>
              </a:rPr>
              <a:t>                        { maker: 1, model: 1, fuel_type: 1,_id:0 }}</a:t>
            </a:r>
          </a:p>
          <a:p>
            <a:pPr algn="l">
              <a:lnSpc>
                <a:spcPts val="6048"/>
              </a:lnSpc>
              <a:spcBef>
                <a:spcPct val="0"/>
              </a:spcBef>
            </a:pPr>
            <a:r>
              <a:rPr lang="en-US" b="true" sz="4320">
                <a:solidFill>
                  <a:srgbClr val="FFDE59"/>
                </a:solidFill>
                <a:latin typeface="Canva Sans Bold"/>
                <a:ea typeface="Canva Sans Bold"/>
                <a:cs typeface="Canva Sans Bold"/>
                <a:sym typeface="Canva Sans Bold"/>
              </a:rPr>
              <a:t>                ])</a:t>
            </a:r>
          </a:p>
          <a:p>
            <a:pPr algn="l">
              <a:lnSpc>
                <a:spcPts val="6048"/>
              </a:lnSpc>
              <a:spcBef>
                <a:spcPct val="0"/>
              </a:spcBef>
            </a:pPr>
          </a:p>
        </p:txBody>
      </p:sp>
    </p:spTree>
  </p:cSld>
  <p:clrMapOvr>
    <a:masterClrMapping/>
  </p:clrMapOvr>
</p:sld>
</file>

<file path=ppt/slides/slide88.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7595652" y="4274503"/>
            <a:ext cx="3096697"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SORT</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172899" y="1481306"/>
            <a:ext cx="16086401" cy="7238663"/>
          </a:xfrm>
          <a:prstGeom prst="rect">
            <a:avLst/>
          </a:prstGeom>
        </p:spPr>
        <p:txBody>
          <a:bodyPr anchor="t" rtlCol="false" tIns="0" lIns="0" bIns="0" rIns="0">
            <a:spAutoFit/>
          </a:bodyPr>
          <a:lstStyle/>
          <a:p>
            <a:pPr algn="l">
              <a:lnSpc>
                <a:spcPts val="6363"/>
              </a:lnSpc>
              <a:spcBef>
                <a:spcPct val="0"/>
              </a:spcBef>
            </a:pPr>
            <a:r>
              <a:rPr lang="en-US" b="true" sz="4545">
                <a:solidFill>
                  <a:srgbClr val="FFFFFF"/>
                </a:solidFill>
                <a:latin typeface="Canva Sans Bold"/>
                <a:ea typeface="Canva Sans Bold"/>
                <a:cs typeface="Canva Sans Bold"/>
                <a:sym typeface="Canva Sans Bold"/>
              </a:rPr>
              <a:t>For</a:t>
            </a:r>
            <a:r>
              <a:rPr lang="en-US" b="true" sz="4545">
                <a:solidFill>
                  <a:srgbClr val="FFFFFF"/>
                </a:solidFill>
                <a:latin typeface="Canva Sans Bold"/>
                <a:ea typeface="Canva Sans Bold"/>
                <a:cs typeface="Canva Sans Bold"/>
                <a:sym typeface="Canva Sans Bold"/>
              </a:rPr>
              <a:t> the previous output, sort the data based on Model</a:t>
            </a:r>
          </a:p>
          <a:p>
            <a:pPr algn="l">
              <a:lnSpc>
                <a:spcPts val="6363"/>
              </a:lnSpc>
              <a:spcBef>
                <a:spcPct val="0"/>
              </a:spcBef>
            </a:pPr>
          </a:p>
          <a:p>
            <a:pPr algn="l">
              <a:lnSpc>
                <a:spcPts val="6363"/>
              </a:lnSpc>
              <a:spcBef>
                <a:spcPct val="0"/>
              </a:spcBef>
            </a:pPr>
            <a:r>
              <a:rPr lang="en-US" b="true" sz="4545">
                <a:solidFill>
                  <a:srgbClr val="FBCB4A"/>
                </a:solidFill>
                <a:latin typeface="Canva Sans Bold"/>
                <a:ea typeface="Canva Sans Bold"/>
                <a:cs typeface="Canva Sans Bold"/>
                <a:sym typeface="Canva Sans Bold"/>
              </a:rPr>
              <a:t>db.cars.aggregate(</a:t>
            </a:r>
          </a:p>
          <a:p>
            <a:pPr algn="l">
              <a:lnSpc>
                <a:spcPts val="6363"/>
              </a:lnSpc>
              <a:spcBef>
                <a:spcPct val="0"/>
              </a:spcBef>
            </a:pPr>
            <a:r>
              <a:rPr lang="en-US" b="true" sz="4545">
                <a:solidFill>
                  <a:srgbClr val="FBCB4A"/>
                </a:solidFill>
                <a:latin typeface="Canva Sans Bold"/>
                <a:ea typeface="Canva Sans Bold"/>
                <a:cs typeface="Canva Sans Bold"/>
                <a:sym typeface="Canva Sans Bold"/>
              </a:rPr>
              <a:t>                      [{ </a:t>
            </a:r>
            <a:r>
              <a:rPr lang="en-US" b="true" sz="4545">
                <a:solidFill>
                  <a:srgbClr val="C1FF72"/>
                </a:solidFill>
                <a:latin typeface="Canva Sans Bold"/>
                <a:ea typeface="Canva Sans Bold"/>
                <a:cs typeface="Canva Sans Bold"/>
                <a:sym typeface="Canva Sans Bold"/>
              </a:rPr>
              <a:t>$match</a:t>
            </a:r>
            <a:r>
              <a:rPr lang="en-US" b="true" sz="4545">
                <a:solidFill>
                  <a:srgbClr val="FBCB4A"/>
                </a:solidFill>
                <a:latin typeface="Canva Sans Bold"/>
                <a:ea typeface="Canva Sans Bold"/>
                <a:cs typeface="Canva Sans Bold"/>
                <a:sym typeface="Canva Sans Bold"/>
              </a:rPr>
              <a:t>: { maker: "Hyundai" }}, </a:t>
            </a:r>
          </a:p>
          <a:p>
            <a:pPr algn="l">
              <a:lnSpc>
                <a:spcPts val="6363"/>
              </a:lnSpc>
              <a:spcBef>
                <a:spcPct val="0"/>
              </a:spcBef>
            </a:pPr>
            <a:r>
              <a:rPr lang="en-US" b="true" sz="4545">
                <a:solidFill>
                  <a:srgbClr val="FBCB4A"/>
                </a:solidFill>
                <a:latin typeface="Canva Sans Bold"/>
                <a:ea typeface="Canva Sans Bold"/>
                <a:cs typeface="Canva Sans Bold"/>
                <a:sym typeface="Canva Sans Bold"/>
              </a:rPr>
              <a:t>                        { </a:t>
            </a:r>
            <a:r>
              <a:rPr lang="en-US" b="true" sz="4545">
                <a:solidFill>
                  <a:srgbClr val="C1FF72"/>
                </a:solidFill>
                <a:latin typeface="Canva Sans Bold"/>
                <a:ea typeface="Canva Sans Bold"/>
                <a:cs typeface="Canva Sans Bold"/>
                <a:sym typeface="Canva Sans Bold"/>
              </a:rPr>
              <a:t>$project</a:t>
            </a:r>
            <a:r>
              <a:rPr lang="en-US" b="true" sz="4545">
                <a:solidFill>
                  <a:srgbClr val="FBCB4A"/>
                </a:solidFill>
                <a:latin typeface="Canva Sans Bold"/>
                <a:ea typeface="Canva Sans Bold"/>
                <a:cs typeface="Canva Sans Bold"/>
                <a:sym typeface="Canva Sans Bold"/>
              </a:rPr>
              <a:t>: </a:t>
            </a:r>
          </a:p>
          <a:p>
            <a:pPr algn="l">
              <a:lnSpc>
                <a:spcPts val="6363"/>
              </a:lnSpc>
              <a:spcBef>
                <a:spcPct val="0"/>
              </a:spcBef>
            </a:pPr>
            <a:r>
              <a:rPr lang="en-US" b="true" sz="4545">
                <a:solidFill>
                  <a:srgbClr val="FBCB4A"/>
                </a:solidFill>
                <a:latin typeface="Canva Sans Bold"/>
                <a:ea typeface="Canva Sans Bold"/>
                <a:cs typeface="Canva Sans Bold"/>
                <a:sym typeface="Canva Sans Bold"/>
              </a:rPr>
              <a:t>                                { maker: 1, model: 1, fuel_type: 1,_id:0 }},</a:t>
            </a:r>
          </a:p>
          <a:p>
            <a:pPr algn="l">
              <a:lnSpc>
                <a:spcPts val="6363"/>
              </a:lnSpc>
              <a:spcBef>
                <a:spcPct val="0"/>
              </a:spcBef>
            </a:pPr>
            <a:r>
              <a:rPr lang="en-US" b="true" sz="4545">
                <a:solidFill>
                  <a:srgbClr val="FBCB4A"/>
                </a:solidFill>
                <a:latin typeface="Canva Sans Bold"/>
                <a:ea typeface="Canva Sans Bold"/>
                <a:cs typeface="Canva Sans Bold"/>
                <a:sym typeface="Canva Sans Bold"/>
              </a:rPr>
              <a:t>                         { </a:t>
            </a:r>
            <a:r>
              <a:rPr lang="en-US" b="true" sz="4545">
                <a:solidFill>
                  <a:srgbClr val="C1FF72"/>
                </a:solidFill>
                <a:latin typeface="Canva Sans Bold"/>
                <a:ea typeface="Canva Sans Bold"/>
                <a:cs typeface="Canva Sans Bold"/>
                <a:sym typeface="Canva Sans Bold"/>
              </a:rPr>
              <a:t>$sort</a:t>
            </a:r>
            <a:r>
              <a:rPr lang="en-US" b="true" sz="4545">
                <a:solidFill>
                  <a:srgbClr val="FBCB4A"/>
                </a:solidFill>
                <a:latin typeface="Canva Sans Bold"/>
                <a:ea typeface="Canva Sans Bold"/>
                <a:cs typeface="Canva Sans Bold"/>
                <a:sym typeface="Canva Sans Bold"/>
              </a:rPr>
              <a:t>: {model:1}}</a:t>
            </a:r>
          </a:p>
          <a:p>
            <a:pPr algn="l">
              <a:lnSpc>
                <a:spcPts val="6363"/>
              </a:lnSpc>
              <a:spcBef>
                <a:spcPct val="0"/>
              </a:spcBef>
            </a:pPr>
            <a:r>
              <a:rPr lang="en-US" b="true" sz="4545">
                <a:solidFill>
                  <a:srgbClr val="FBCB4A"/>
                </a:solidFill>
                <a:latin typeface="Canva Sans Bold"/>
                <a:ea typeface="Canva Sans Bold"/>
                <a:cs typeface="Canva Sans Bold"/>
                <a:sym typeface="Canva Sans Bold"/>
              </a:rPr>
              <a:t>                ])</a:t>
            </a:r>
          </a:p>
          <a:p>
            <a:pPr algn="l">
              <a:lnSpc>
                <a:spcPts val="6363"/>
              </a:lnSpc>
              <a:spcBef>
                <a:spcPct val="0"/>
              </a:spcBef>
            </a:pPr>
          </a:p>
        </p:txBody>
      </p:sp>
      <p:sp>
        <p:nvSpPr>
          <p:cNvPr name="TextBox 9" id="9"/>
          <p:cNvSpPr txBox="true"/>
          <p:nvPr/>
        </p:nvSpPr>
        <p:spPr>
          <a:xfrm rot="0">
            <a:off x="684811" y="9182100"/>
            <a:ext cx="10020598" cy="655573"/>
          </a:xfrm>
          <a:prstGeom prst="rect">
            <a:avLst/>
          </a:prstGeom>
        </p:spPr>
        <p:txBody>
          <a:bodyPr anchor="t" rtlCol="false" tIns="0" lIns="0" bIns="0" rIns="0">
            <a:spAutoFit/>
          </a:bodyPr>
          <a:lstStyle/>
          <a:p>
            <a:pPr algn="l">
              <a:lnSpc>
                <a:spcPts val="5341"/>
              </a:lnSpc>
            </a:pPr>
            <a:r>
              <a:rPr lang="en-US" sz="3815" b="true">
                <a:solidFill>
                  <a:srgbClr val="C2BFBF"/>
                </a:solidFill>
                <a:latin typeface="Canva Sans Bold"/>
                <a:ea typeface="Canva Sans Bold"/>
                <a:cs typeface="Canva Sans Bold"/>
                <a:sym typeface="Canva Sans Bold"/>
              </a:rPr>
              <a:t>Similarly we can use { $limit: 10 }, {$skip:5}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607952"/>
            <a:ext cx="2993353" cy="870896"/>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736706"/>
            <a:ext cx="2320803" cy="507788"/>
          </a:xfrm>
          <a:prstGeom prst="rect">
            <a:avLst/>
          </a:prstGeom>
        </p:spPr>
        <p:txBody>
          <a:bodyPr anchor="t" rtlCol="false" tIns="0" lIns="0" bIns="0" rIns="0">
            <a:spAutoFit/>
          </a:bodyPr>
          <a:lstStyle/>
          <a:p>
            <a:pPr algn="l">
              <a:lnSpc>
                <a:spcPts val="4036"/>
              </a:lnSpc>
              <a:spcBef>
                <a:spcPct val="0"/>
              </a:spcBef>
            </a:pPr>
            <a:r>
              <a:rPr lang="en-US" sz="2883">
                <a:solidFill>
                  <a:srgbClr val="FFFFFF"/>
                </a:solidFill>
                <a:latin typeface="Poppins"/>
                <a:ea typeface="Poppins"/>
                <a:cs typeface="Poppins"/>
                <a:sym typeface="Poppins"/>
              </a:rPr>
              <a:t>MPRASHANT</a:t>
            </a:r>
          </a:p>
        </p:txBody>
      </p:sp>
      <p:sp>
        <p:nvSpPr>
          <p:cNvPr name="Freeform 7" id="7"/>
          <p:cNvSpPr/>
          <p:nvPr/>
        </p:nvSpPr>
        <p:spPr>
          <a:xfrm flipH="false" flipV="false" rot="0">
            <a:off x="4033105" y="147001"/>
            <a:ext cx="729763" cy="1555696"/>
          </a:xfrm>
          <a:custGeom>
            <a:avLst/>
            <a:gdLst/>
            <a:ahLst/>
            <a:cxnLst/>
            <a:rect r="r" b="b" t="t" l="l"/>
            <a:pathLst>
              <a:path h="1555696" w="729763">
                <a:moveTo>
                  <a:pt x="0" y="0"/>
                </a:moveTo>
                <a:lnTo>
                  <a:pt x="729763" y="0"/>
                </a:lnTo>
                <a:lnTo>
                  <a:pt x="729763" y="1555696"/>
                </a:lnTo>
                <a:lnTo>
                  <a:pt x="0" y="15556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246934" y="2362365"/>
            <a:ext cx="16433077" cy="6059025"/>
          </a:xfrm>
          <a:prstGeom prst="rect">
            <a:avLst/>
          </a:prstGeom>
        </p:spPr>
        <p:txBody>
          <a:bodyPr anchor="t" rtlCol="false" tIns="0" lIns="0" bIns="0" rIns="0">
            <a:spAutoFit/>
          </a:bodyPr>
          <a:lstStyle/>
          <a:p>
            <a:pPr algn="ctr">
              <a:lnSpc>
                <a:spcPts val="7847"/>
              </a:lnSpc>
            </a:pPr>
            <a:r>
              <a:rPr lang="en-US" sz="5605" b="true">
                <a:solidFill>
                  <a:srgbClr val="E6DE22"/>
                </a:solidFill>
                <a:latin typeface="Canva Sans Bold"/>
                <a:ea typeface="Canva Sans Bold"/>
                <a:cs typeface="Canva Sans Bold"/>
                <a:sym typeface="Canva Sans Bold"/>
              </a:rPr>
              <a:t>MongoDB Structure</a:t>
            </a:r>
          </a:p>
          <a:p>
            <a:pPr algn="ctr">
              <a:lnSpc>
                <a:spcPts val="6728"/>
              </a:lnSpc>
            </a:pPr>
          </a:p>
          <a:p>
            <a:pPr algn="l">
              <a:lnSpc>
                <a:spcPts val="6728"/>
              </a:lnSpc>
            </a:pPr>
            <a:r>
              <a:rPr lang="en-US" sz="4805" b="true">
                <a:solidFill>
                  <a:srgbClr val="FFFFFF"/>
                </a:solidFill>
                <a:latin typeface="Canva Sans Bold"/>
                <a:ea typeface="Canva Sans Bold"/>
                <a:cs typeface="Canva Sans Bold"/>
                <a:sym typeface="Canva Sans Bold"/>
              </a:rPr>
              <a:t>MongoDB stores data in </a:t>
            </a:r>
            <a:r>
              <a:rPr lang="en-US" sz="4805" b="true">
                <a:solidFill>
                  <a:srgbClr val="E6DE22"/>
                </a:solidFill>
                <a:latin typeface="Canva Sans Bold"/>
                <a:ea typeface="Canva Sans Bold"/>
                <a:cs typeface="Canva Sans Bold"/>
                <a:sym typeface="Canva Sans Bold"/>
              </a:rPr>
              <a:t>collections</a:t>
            </a:r>
            <a:r>
              <a:rPr lang="en-US" sz="4805" b="true">
                <a:solidFill>
                  <a:srgbClr val="FFFFFF"/>
                </a:solidFill>
                <a:latin typeface="Canva Sans Bold"/>
                <a:ea typeface="Canva Sans Bold"/>
                <a:cs typeface="Canva Sans Bold"/>
                <a:sym typeface="Canva Sans Bold"/>
              </a:rPr>
              <a:t> and </a:t>
            </a:r>
            <a:r>
              <a:rPr lang="en-US" sz="4805" b="true">
                <a:solidFill>
                  <a:srgbClr val="E6DE22"/>
                </a:solidFill>
                <a:latin typeface="Canva Sans Bold"/>
                <a:ea typeface="Canva Sans Bold"/>
                <a:cs typeface="Canva Sans Bold"/>
                <a:sym typeface="Canva Sans Bold"/>
              </a:rPr>
              <a:t>documents</a:t>
            </a:r>
            <a:r>
              <a:rPr lang="en-US" sz="4805" b="true">
                <a:solidFill>
                  <a:srgbClr val="FFFFFF"/>
                </a:solidFill>
                <a:latin typeface="Canva Sans Bold"/>
                <a:ea typeface="Canva Sans Bold"/>
                <a:cs typeface="Canva Sans Bold"/>
                <a:sym typeface="Canva Sans Bold"/>
              </a:rPr>
              <a:t>. </a:t>
            </a:r>
          </a:p>
          <a:p>
            <a:pPr algn="l">
              <a:lnSpc>
                <a:spcPts val="6728"/>
              </a:lnSpc>
            </a:pPr>
          </a:p>
          <a:p>
            <a:pPr algn="l">
              <a:lnSpc>
                <a:spcPts val="6728"/>
              </a:lnSpc>
            </a:pPr>
            <a:r>
              <a:rPr lang="en-US" sz="4805" b="true">
                <a:solidFill>
                  <a:srgbClr val="FFFFFF"/>
                </a:solidFill>
                <a:latin typeface="Canva Sans Bold"/>
                <a:ea typeface="Canva Sans Bold"/>
                <a:cs typeface="Canva Sans Bold"/>
                <a:sym typeface="Canva Sans Bold"/>
              </a:rPr>
              <a:t>A collection is a group of MongoDB documents </a:t>
            </a:r>
          </a:p>
          <a:p>
            <a:pPr algn="l">
              <a:lnSpc>
                <a:spcPts val="6728"/>
              </a:lnSpc>
            </a:pPr>
            <a:r>
              <a:rPr lang="en-US" sz="4805" b="true">
                <a:solidFill>
                  <a:srgbClr val="FFFFFF"/>
                </a:solidFill>
                <a:latin typeface="Canva Sans Bold"/>
                <a:ea typeface="Canva Sans Bold"/>
                <a:cs typeface="Canva Sans Bold"/>
                <a:sym typeface="Canva Sans Bold"/>
              </a:rPr>
              <a:t>A</a:t>
            </a:r>
            <a:r>
              <a:rPr lang="en-US" sz="4805" b="true">
                <a:solidFill>
                  <a:srgbClr val="FFFFFF"/>
                </a:solidFill>
                <a:latin typeface="Canva Sans Bold"/>
                <a:ea typeface="Canva Sans Bold"/>
                <a:cs typeface="Canva Sans Bold"/>
                <a:sym typeface="Canva Sans Bold"/>
              </a:rPr>
              <a:t> document is a set of </a:t>
            </a:r>
            <a:r>
              <a:rPr lang="en-US" sz="4805" b="true">
                <a:solidFill>
                  <a:srgbClr val="C1FF72"/>
                </a:solidFill>
                <a:latin typeface="Canva Sans Bold"/>
                <a:ea typeface="Canva Sans Bold"/>
                <a:cs typeface="Canva Sans Bold"/>
                <a:sym typeface="Canva Sans Bold"/>
              </a:rPr>
              <a:t>key-value</a:t>
            </a:r>
            <a:r>
              <a:rPr lang="en-US" sz="4805" b="true">
                <a:solidFill>
                  <a:srgbClr val="FFFFFF"/>
                </a:solidFill>
                <a:latin typeface="Canva Sans Bold"/>
                <a:ea typeface="Canva Sans Bold"/>
                <a:cs typeface="Canva Sans Bold"/>
                <a:sym typeface="Canva Sans Bold"/>
              </a:rPr>
              <a:t> pairs.</a:t>
            </a:r>
          </a:p>
          <a:p>
            <a:pPr algn="ctr">
              <a:lnSpc>
                <a:spcPts val="6728"/>
              </a:lnSpc>
            </a:pPr>
          </a:p>
        </p:txBody>
      </p:sp>
    </p:spTree>
  </p:cSld>
  <p:clrMapOvr>
    <a:masterClrMapping/>
  </p:clrMapOvr>
</p:sld>
</file>

<file path=ppt/slides/slide90.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5499646" y="4274503"/>
            <a:ext cx="7288709"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sortByCount</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2257962" y="2640819"/>
            <a:ext cx="16247150" cy="6371075"/>
          </a:xfrm>
          <a:prstGeom prst="rect">
            <a:avLst/>
          </a:prstGeom>
        </p:spPr>
        <p:txBody>
          <a:bodyPr anchor="t" rtlCol="false" tIns="0" lIns="0" bIns="0" rIns="0">
            <a:spAutoFit/>
          </a:bodyPr>
          <a:lstStyle/>
          <a:p>
            <a:pPr algn="l">
              <a:lnSpc>
                <a:spcPts val="6363"/>
              </a:lnSpc>
            </a:pPr>
            <a:r>
              <a:rPr lang="en-US" sz="4545" b="true">
                <a:solidFill>
                  <a:srgbClr val="FFFFFF"/>
                </a:solidFill>
                <a:latin typeface="Canva Sans Bold"/>
                <a:ea typeface="Canva Sans Bold"/>
                <a:cs typeface="Canva Sans Bold"/>
                <a:sym typeface="Canva Sans Bold"/>
              </a:rPr>
              <a:t>Group the cars by Maker and then sort based on count(no. of cars)</a:t>
            </a:r>
          </a:p>
          <a:p>
            <a:pPr algn="l">
              <a:lnSpc>
                <a:spcPts val="6363"/>
              </a:lnSpc>
              <a:spcBef>
                <a:spcPct val="0"/>
              </a:spcBef>
            </a:pPr>
          </a:p>
          <a:p>
            <a:pPr algn="l">
              <a:lnSpc>
                <a:spcPts val="6363"/>
              </a:lnSpc>
              <a:spcBef>
                <a:spcPct val="0"/>
              </a:spcBef>
            </a:pPr>
            <a:r>
              <a:rPr lang="en-US" b="true" sz="4545">
                <a:solidFill>
                  <a:srgbClr val="FBCB4A"/>
                </a:solidFill>
                <a:latin typeface="Canva Sans Bold"/>
                <a:ea typeface="Canva Sans Bold"/>
                <a:cs typeface="Canva Sans Bold"/>
                <a:sym typeface="Canva Sans Bold"/>
              </a:rPr>
              <a:t>db.cars.aggregate(</a:t>
            </a:r>
          </a:p>
          <a:p>
            <a:pPr algn="l">
              <a:lnSpc>
                <a:spcPts val="6363"/>
              </a:lnSpc>
              <a:spcBef>
                <a:spcPct val="0"/>
              </a:spcBef>
            </a:pPr>
            <a:r>
              <a:rPr lang="en-US" b="true" sz="4545">
                <a:solidFill>
                  <a:srgbClr val="FBCB4A"/>
                </a:solidFill>
                <a:latin typeface="Canva Sans Bold"/>
                <a:ea typeface="Canva Sans Bold"/>
                <a:cs typeface="Canva Sans Bold"/>
                <a:sym typeface="Canva Sans Bold"/>
              </a:rPr>
              <a:t>                   {</a:t>
            </a:r>
            <a:r>
              <a:rPr lang="en-US" b="true" sz="4545">
                <a:solidFill>
                  <a:srgbClr val="C1FF72"/>
                </a:solidFill>
                <a:latin typeface="Canva Sans Bold"/>
                <a:ea typeface="Canva Sans Bold"/>
                <a:cs typeface="Canva Sans Bold"/>
                <a:sym typeface="Canva Sans Bold"/>
              </a:rPr>
              <a:t>$sortByCount</a:t>
            </a:r>
            <a:r>
              <a:rPr lang="en-US" b="true" sz="4545">
                <a:solidFill>
                  <a:srgbClr val="FBCB4A"/>
                </a:solidFill>
                <a:latin typeface="Canva Sans Bold"/>
                <a:ea typeface="Canva Sans Bold"/>
                <a:cs typeface="Canva Sans Bold"/>
                <a:sym typeface="Canva Sans Bold"/>
              </a:rPr>
              <a:t>:"$maker"}</a:t>
            </a:r>
          </a:p>
          <a:p>
            <a:pPr algn="l">
              <a:lnSpc>
                <a:spcPts val="6363"/>
              </a:lnSpc>
              <a:spcBef>
                <a:spcPct val="0"/>
              </a:spcBef>
            </a:pPr>
            <a:r>
              <a:rPr lang="en-US" b="true" sz="4545">
                <a:solidFill>
                  <a:srgbClr val="FBCB4A"/>
                </a:solidFill>
                <a:latin typeface="Canva Sans Bold"/>
                <a:ea typeface="Canva Sans Bold"/>
                <a:cs typeface="Canva Sans Bold"/>
                <a:sym typeface="Canva Sans Bold"/>
              </a:rPr>
              <a:t>)</a:t>
            </a:r>
          </a:p>
          <a:p>
            <a:pPr algn="l">
              <a:lnSpc>
                <a:spcPts val="6363"/>
              </a:lnSpc>
              <a:spcBef>
                <a:spcPct val="0"/>
              </a:spcBef>
            </a:pPr>
          </a:p>
          <a:p>
            <a:pPr algn="l">
              <a:lnSpc>
                <a:spcPts val="6363"/>
              </a:lnSpc>
              <a:spcBef>
                <a:spcPct val="0"/>
              </a:spcBef>
            </a:pPr>
          </a:p>
        </p:txBody>
      </p:sp>
    </p:spTree>
  </p:cSld>
  <p:clrMapOvr>
    <a:masterClrMapping/>
  </p:clrMapOvr>
</p:sld>
</file>

<file path=ppt/slides/slide92.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6958132" y="4274503"/>
            <a:ext cx="4371737"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Unwind</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764613" y="2262429"/>
            <a:ext cx="14835497" cy="6325585"/>
          </a:xfrm>
          <a:prstGeom prst="rect">
            <a:avLst/>
          </a:prstGeom>
        </p:spPr>
        <p:txBody>
          <a:bodyPr anchor="t" rtlCol="false" tIns="0" lIns="0" bIns="0" rIns="0">
            <a:spAutoFit/>
          </a:bodyPr>
          <a:lstStyle/>
          <a:p>
            <a:pPr algn="l">
              <a:lnSpc>
                <a:spcPts val="6257"/>
              </a:lnSpc>
              <a:spcBef>
                <a:spcPct val="0"/>
              </a:spcBef>
            </a:pPr>
            <a:r>
              <a:rPr lang="en-US" b="true" sz="4469">
                <a:solidFill>
                  <a:srgbClr val="FFFFFF"/>
                </a:solidFill>
                <a:latin typeface="Canva Sans Bold"/>
                <a:ea typeface="Canva Sans Bold"/>
                <a:cs typeface="Canva Sans Bold"/>
                <a:sym typeface="Canva Sans Bold"/>
              </a:rPr>
              <a:t>We do have</a:t>
            </a:r>
            <a:r>
              <a:rPr lang="en-US" b="true" sz="4469">
                <a:solidFill>
                  <a:srgbClr val="FFFFFF"/>
                </a:solidFill>
                <a:latin typeface="Canva Sans Bold"/>
                <a:ea typeface="Canva Sans Bold"/>
                <a:cs typeface="Canva Sans Bold"/>
                <a:sym typeface="Canva Sans Bold"/>
              </a:rPr>
              <a:t> multiple owners for each car right (owners are list of documents), now if you want to work on each owner then we can use unwind</a:t>
            </a:r>
          </a:p>
          <a:p>
            <a:pPr algn="l">
              <a:lnSpc>
                <a:spcPts val="6257"/>
              </a:lnSpc>
              <a:spcBef>
                <a:spcPct val="0"/>
              </a:spcBef>
            </a:pPr>
          </a:p>
          <a:p>
            <a:pPr algn="l">
              <a:lnSpc>
                <a:spcPts val="6257"/>
              </a:lnSpc>
              <a:spcBef>
                <a:spcPct val="0"/>
              </a:spcBef>
            </a:pPr>
            <a:r>
              <a:rPr lang="en-US" b="true" sz="4469">
                <a:solidFill>
                  <a:srgbClr val="FBCB4A"/>
                </a:solidFill>
                <a:latin typeface="Canva Sans Bold"/>
                <a:ea typeface="Canva Sans Bold"/>
                <a:cs typeface="Canva Sans Bold"/>
                <a:sym typeface="Canva Sans Bold"/>
              </a:rPr>
              <a:t>      db.cars.aggregate([</a:t>
            </a:r>
          </a:p>
          <a:p>
            <a:pPr algn="l">
              <a:lnSpc>
                <a:spcPts val="6257"/>
              </a:lnSpc>
              <a:spcBef>
                <a:spcPct val="0"/>
              </a:spcBef>
            </a:pPr>
            <a:r>
              <a:rPr lang="en-US" b="true" sz="4469">
                <a:solidFill>
                  <a:srgbClr val="FBCB4A"/>
                </a:solidFill>
                <a:latin typeface="Canva Sans Bold"/>
                <a:ea typeface="Canva Sans Bold"/>
                <a:cs typeface="Canva Sans Bold"/>
                <a:sym typeface="Canva Sans Bold"/>
              </a:rPr>
              <a:t>                      { </a:t>
            </a:r>
            <a:r>
              <a:rPr lang="en-US" b="true" sz="4469">
                <a:solidFill>
                  <a:srgbClr val="C1FF72"/>
                </a:solidFill>
                <a:latin typeface="Canva Sans Bold"/>
                <a:ea typeface="Canva Sans Bold"/>
                <a:cs typeface="Canva Sans Bold"/>
                <a:sym typeface="Canva Sans Bold"/>
              </a:rPr>
              <a:t>$unwind:</a:t>
            </a:r>
            <a:r>
              <a:rPr lang="en-US" b="true" sz="4469">
                <a:solidFill>
                  <a:srgbClr val="FBCB4A"/>
                </a:solidFill>
                <a:latin typeface="Canva Sans Bold"/>
                <a:ea typeface="Canva Sans Bold"/>
                <a:cs typeface="Canva Sans Bold"/>
                <a:sym typeface="Canva Sans Bold"/>
              </a:rPr>
              <a:t> "$owners" }</a:t>
            </a:r>
          </a:p>
          <a:p>
            <a:pPr algn="l">
              <a:lnSpc>
                <a:spcPts val="6257"/>
              </a:lnSpc>
              <a:spcBef>
                <a:spcPct val="0"/>
              </a:spcBef>
            </a:pPr>
            <a:r>
              <a:rPr lang="en-US" b="true" sz="4469">
                <a:solidFill>
                  <a:srgbClr val="FBCB4A"/>
                </a:solidFill>
                <a:latin typeface="Canva Sans Bold"/>
                <a:ea typeface="Canva Sans Bold"/>
                <a:cs typeface="Canva Sans Bold"/>
                <a:sym typeface="Canva Sans Bold"/>
              </a:rPr>
              <a:t>            ])</a:t>
            </a:r>
          </a:p>
          <a:p>
            <a:pPr algn="l">
              <a:lnSpc>
                <a:spcPts val="6257"/>
              </a:lnSpc>
              <a:spcBef>
                <a:spcPct val="0"/>
              </a:spcBef>
            </a:pP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4392871" y="2086529"/>
            <a:ext cx="9502259"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String Operators</a:t>
            </a:r>
          </a:p>
        </p:txBody>
      </p:sp>
      <p:sp>
        <p:nvSpPr>
          <p:cNvPr name="TextBox 3" id="3"/>
          <p:cNvSpPr txBox="true"/>
          <p:nvPr/>
        </p:nvSpPr>
        <p:spPr>
          <a:xfrm rot="0">
            <a:off x="1933456" y="4539990"/>
            <a:ext cx="14421088" cy="1811020"/>
          </a:xfrm>
          <a:prstGeom prst="rect">
            <a:avLst/>
          </a:prstGeom>
        </p:spPr>
        <p:txBody>
          <a:bodyPr anchor="t" rtlCol="false" tIns="0" lIns="0" bIns="0" rIns="0">
            <a:spAutoFit/>
          </a:bodyPr>
          <a:lstStyle/>
          <a:p>
            <a:pPr algn="ctr">
              <a:lnSpc>
                <a:spcPts val="7279"/>
              </a:lnSpc>
              <a:spcBef>
                <a:spcPct val="0"/>
              </a:spcBef>
            </a:pPr>
            <a:r>
              <a:rPr lang="en-US" b="true" sz="5199">
                <a:solidFill>
                  <a:srgbClr val="C1FF72"/>
                </a:solidFill>
                <a:latin typeface="Canva Sans Bold"/>
                <a:ea typeface="Canva Sans Bold"/>
                <a:cs typeface="Canva Sans Bold"/>
                <a:sym typeface="Canva Sans Bold"/>
              </a:rPr>
              <a:t>$concat   $toUpper  $toLower  $regexMatch  </a:t>
            </a:r>
          </a:p>
          <a:p>
            <a:pPr algn="ctr">
              <a:lnSpc>
                <a:spcPts val="7279"/>
              </a:lnSpc>
              <a:spcBef>
                <a:spcPct val="0"/>
              </a:spcBef>
            </a:pPr>
            <a:r>
              <a:rPr lang="en-US" b="true" sz="5199">
                <a:solidFill>
                  <a:srgbClr val="C1FF72"/>
                </a:solidFill>
                <a:latin typeface="Canva Sans Bold"/>
                <a:ea typeface="Canva Sans Bold"/>
                <a:cs typeface="Canva Sans Bold"/>
                <a:sym typeface="Canva Sans Bold"/>
              </a:rPr>
              <a:t>$ltrim   $split</a:t>
            </a:r>
          </a:p>
        </p:txBody>
      </p:sp>
      <p:sp>
        <p:nvSpPr>
          <p:cNvPr name="TextBox 4" id="4"/>
          <p:cNvSpPr txBox="true"/>
          <p:nvPr/>
        </p:nvSpPr>
        <p:spPr>
          <a:xfrm rot="0">
            <a:off x="353062" y="9486497"/>
            <a:ext cx="1350015" cy="288012"/>
          </a:xfrm>
          <a:prstGeom prst="rect">
            <a:avLst/>
          </a:prstGeom>
        </p:spPr>
        <p:txBody>
          <a:bodyPr anchor="t" rtlCol="false" tIns="0" lIns="0" bIns="0" rIns="0">
            <a:spAutoFit/>
          </a:bodyPr>
          <a:lstStyle/>
          <a:p>
            <a:pPr algn="l">
              <a:lnSpc>
                <a:spcPts val="2403"/>
              </a:lnSpc>
            </a:pPr>
            <a:r>
              <a:rPr lang="en-US" sz="1717">
                <a:solidFill>
                  <a:srgbClr val="FFFFFF"/>
                </a:solidFill>
                <a:latin typeface="Canva Sans"/>
                <a:ea typeface="Canva Sans"/>
                <a:cs typeface="Canva Sans"/>
                <a:sym typeface="Canva Sans"/>
              </a:rPr>
              <a:t>Document - </a:t>
            </a:r>
          </a:p>
        </p:txBody>
      </p:sp>
      <p:sp>
        <p:nvSpPr>
          <p:cNvPr name="TextBox 5" id="5"/>
          <p:cNvSpPr txBox="true"/>
          <p:nvPr/>
        </p:nvSpPr>
        <p:spPr>
          <a:xfrm rot="0">
            <a:off x="1933456" y="9436585"/>
            <a:ext cx="14946794" cy="368786"/>
          </a:xfrm>
          <a:prstGeom prst="rect">
            <a:avLst/>
          </a:prstGeom>
        </p:spPr>
        <p:txBody>
          <a:bodyPr anchor="t" rtlCol="false" tIns="0" lIns="0" bIns="0" rIns="0">
            <a:spAutoFit/>
          </a:bodyPr>
          <a:lstStyle/>
          <a:p>
            <a:pPr algn="l">
              <a:lnSpc>
                <a:spcPts val="2985"/>
              </a:lnSpc>
            </a:pPr>
            <a:r>
              <a:rPr lang="en-US" sz="2132" u="sng">
                <a:solidFill>
                  <a:srgbClr val="FFFFFF"/>
                </a:solidFill>
                <a:latin typeface="Arimo"/>
                <a:ea typeface="Arimo"/>
                <a:cs typeface="Arimo"/>
                <a:sym typeface="Arimo"/>
                <a:hlinkClick r:id="rId2" tooltip="https://www.mongodb.com/docs/manual/reference/operator/aggregation/#string-expression-operators"/>
              </a:rPr>
              <a:t>https://www.mongodb.com/docs/manual/reference/operator/aggregation/#string-expression-operators</a:t>
            </a:r>
          </a:p>
        </p:txBody>
      </p:sp>
    </p:spTree>
  </p:cSld>
  <p:clrMapOvr>
    <a:masterClrMapping/>
  </p:clrMapOvr>
</p:sld>
</file>

<file path=ppt/slides/slide95.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1734719" y="2755772"/>
            <a:ext cx="14818561" cy="4432351"/>
          </a:xfrm>
          <a:prstGeom prst="rect">
            <a:avLst/>
          </a:prstGeom>
        </p:spPr>
        <p:txBody>
          <a:bodyPr anchor="t" rtlCol="false" tIns="0" lIns="0" bIns="0" rIns="0">
            <a:spAutoFit/>
          </a:bodyPr>
          <a:lstStyle/>
          <a:p>
            <a:pPr algn="l">
              <a:lnSpc>
                <a:spcPts val="4422"/>
              </a:lnSpc>
              <a:spcBef>
                <a:spcPct val="0"/>
              </a:spcBef>
            </a:pPr>
            <a:r>
              <a:rPr lang="en-US" b="true" sz="3158">
                <a:solidFill>
                  <a:srgbClr val="C1FF72"/>
                </a:solidFill>
                <a:latin typeface="Fira Code Bold"/>
                <a:ea typeface="Fira Code Bold"/>
                <a:cs typeface="Fira Code Bold"/>
                <a:sym typeface="Fira Code Bold"/>
              </a:rPr>
              <a:t>db.collection.aggregate([</a:t>
            </a:r>
          </a:p>
          <a:p>
            <a:pPr algn="l">
              <a:lnSpc>
                <a:spcPts val="4422"/>
              </a:lnSpc>
              <a:spcBef>
                <a:spcPct val="0"/>
              </a:spcBef>
            </a:pPr>
            <a:r>
              <a:rPr lang="en-US" b="true" sz="3158">
                <a:solidFill>
                  <a:srgbClr val="C1FF72"/>
                </a:solidFill>
                <a:latin typeface="Fira Code Bold"/>
                <a:ea typeface="Fira Code Bold"/>
                <a:cs typeface="Fira Code Bold"/>
                <a:sym typeface="Fira Code Bold"/>
              </a:rPr>
              <a:t>  {</a:t>
            </a:r>
          </a:p>
          <a:p>
            <a:pPr algn="l">
              <a:lnSpc>
                <a:spcPts val="4422"/>
              </a:lnSpc>
              <a:spcBef>
                <a:spcPct val="0"/>
              </a:spcBef>
            </a:pPr>
            <a:r>
              <a:rPr lang="en-US" b="true" sz="3158">
                <a:solidFill>
                  <a:srgbClr val="C1FF72"/>
                </a:solidFill>
                <a:latin typeface="Fira Code Bold"/>
                <a:ea typeface="Fira Code Bold"/>
                <a:cs typeface="Fira Code Bold"/>
                <a:sym typeface="Fira Code Bold"/>
              </a:rPr>
              <a:t>    $project: {</a:t>
            </a:r>
          </a:p>
          <a:p>
            <a:pPr algn="l">
              <a:lnSpc>
                <a:spcPts val="4422"/>
              </a:lnSpc>
              <a:spcBef>
                <a:spcPct val="0"/>
              </a:spcBef>
            </a:pPr>
            <a:r>
              <a:rPr lang="en-US" b="true" sz="3158">
                <a:solidFill>
                  <a:srgbClr val="C1FF72"/>
                </a:solidFill>
                <a:latin typeface="Fira Code Bold"/>
                <a:ea typeface="Fira Code Bold"/>
                <a:cs typeface="Fira Code Bold"/>
                <a:sym typeface="Fira Code Bold"/>
              </a:rPr>
              <a:t>      fullName: { </a:t>
            </a:r>
            <a:r>
              <a:rPr lang="en-US" b="true" sz="3158">
                <a:solidFill>
                  <a:srgbClr val="FFDE59"/>
                </a:solidFill>
                <a:latin typeface="Fira Code Bold"/>
                <a:ea typeface="Fira Code Bold"/>
                <a:cs typeface="Fira Code Bold"/>
                <a:sym typeface="Fira Code Bold"/>
              </a:rPr>
              <a:t>$concat:</a:t>
            </a:r>
            <a:r>
              <a:rPr lang="en-US" b="true" sz="3158">
                <a:solidFill>
                  <a:srgbClr val="C1FF72"/>
                </a:solidFill>
                <a:latin typeface="Fira Code Bold"/>
                <a:ea typeface="Fira Code Bold"/>
                <a:cs typeface="Fira Code Bold"/>
                <a:sym typeface="Fira Code Bold"/>
              </a:rPr>
              <a:t> ["$firstName", " ", "$lastName"] } </a:t>
            </a:r>
          </a:p>
          <a:p>
            <a:pPr algn="l">
              <a:lnSpc>
                <a:spcPts val="4422"/>
              </a:lnSpc>
              <a:spcBef>
                <a:spcPct val="0"/>
              </a:spcBef>
            </a:pPr>
            <a:r>
              <a:rPr lang="en-US" b="true" sz="3158">
                <a:solidFill>
                  <a:srgbClr val="C1FF72"/>
                </a:solidFill>
                <a:latin typeface="Fira Code Bold"/>
                <a:ea typeface="Fira Code Bold"/>
                <a:cs typeface="Fira Code Bold"/>
                <a:sym typeface="Fira Code Bold"/>
              </a:rPr>
              <a:t>       </a:t>
            </a:r>
            <a:r>
              <a:rPr lang="en-US" b="true" sz="3158">
                <a:solidFill>
                  <a:srgbClr val="C2BFBF"/>
                </a:solidFill>
                <a:latin typeface="Fira Code Bold"/>
                <a:ea typeface="Fira Code Bold"/>
                <a:cs typeface="Fira Code Bold"/>
                <a:sym typeface="Fira Code Bold"/>
              </a:rPr>
              <a:t> // Concatenates firstName and lastName with a space</a:t>
            </a:r>
          </a:p>
          <a:p>
            <a:pPr algn="l">
              <a:lnSpc>
                <a:spcPts val="4422"/>
              </a:lnSpc>
              <a:spcBef>
                <a:spcPct val="0"/>
              </a:spcBef>
            </a:pPr>
            <a:r>
              <a:rPr lang="en-US" b="true" sz="3158">
                <a:solidFill>
                  <a:srgbClr val="C1FF72"/>
                </a:solidFill>
                <a:latin typeface="Fira Code Bold"/>
                <a:ea typeface="Fira Code Bold"/>
                <a:cs typeface="Fira Code Bold"/>
                <a:sym typeface="Fira Code Bold"/>
              </a:rPr>
              <a:t>    }</a:t>
            </a:r>
          </a:p>
          <a:p>
            <a:pPr algn="l">
              <a:lnSpc>
                <a:spcPts val="4422"/>
              </a:lnSpc>
              <a:spcBef>
                <a:spcPct val="0"/>
              </a:spcBef>
            </a:pPr>
            <a:r>
              <a:rPr lang="en-US" b="true" sz="3158">
                <a:solidFill>
                  <a:srgbClr val="C1FF72"/>
                </a:solidFill>
                <a:latin typeface="Fira Code Bold"/>
                <a:ea typeface="Fira Code Bold"/>
                <a:cs typeface="Fira Code Bold"/>
                <a:sym typeface="Fira Code Bold"/>
              </a:rPr>
              <a:t>  }</a:t>
            </a:r>
          </a:p>
          <a:p>
            <a:pPr algn="l">
              <a:lnSpc>
                <a:spcPts val="4422"/>
              </a:lnSpc>
              <a:spcBef>
                <a:spcPct val="0"/>
              </a:spcBef>
            </a:pPr>
            <a:r>
              <a:rPr lang="en-US" b="true" sz="3158">
                <a:solidFill>
                  <a:srgbClr val="C1FF72"/>
                </a:solidFill>
                <a:latin typeface="Fira Code Bold"/>
                <a:ea typeface="Fira Code Bold"/>
                <a:cs typeface="Fira Code Bold"/>
                <a:sym typeface="Fira Code Bold"/>
              </a:rPr>
              <a:t>])</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1508815" y="2149887"/>
            <a:ext cx="14079974" cy="6824709"/>
          </a:xfrm>
          <a:prstGeom prst="rect">
            <a:avLst/>
          </a:prstGeom>
        </p:spPr>
        <p:txBody>
          <a:bodyPr anchor="t" rtlCol="false" tIns="0" lIns="0" bIns="0" rIns="0">
            <a:spAutoFit/>
          </a:bodyPr>
          <a:lstStyle/>
          <a:p>
            <a:pPr algn="l">
              <a:lnSpc>
                <a:spcPts val="6034"/>
              </a:lnSpc>
              <a:spcBef>
                <a:spcPct val="0"/>
              </a:spcBef>
            </a:pPr>
            <a:r>
              <a:rPr lang="en-US" b="true" sz="4310">
                <a:solidFill>
                  <a:srgbClr val="FFFFFF"/>
                </a:solidFill>
                <a:latin typeface="Canva Sans Bold"/>
                <a:ea typeface="Canva Sans Bold"/>
                <a:cs typeface="Canva Sans Bold"/>
                <a:sym typeface="Canva Sans Bold"/>
              </a:rPr>
              <a:t>List down all</a:t>
            </a:r>
            <a:r>
              <a:rPr lang="en-US" b="true" sz="4310">
                <a:solidFill>
                  <a:srgbClr val="FFFFFF"/>
                </a:solidFill>
                <a:latin typeface="Canva Sans Bold"/>
                <a:ea typeface="Canva Sans Bold"/>
                <a:cs typeface="Canva Sans Bold"/>
                <a:sym typeface="Canva Sans Bold"/>
              </a:rPr>
              <a:t> the Hyundai cars and print the name as </a:t>
            </a:r>
          </a:p>
          <a:p>
            <a:pPr algn="l">
              <a:lnSpc>
                <a:spcPts val="6034"/>
              </a:lnSpc>
              <a:spcBef>
                <a:spcPct val="0"/>
              </a:spcBef>
            </a:pPr>
            <a:r>
              <a:rPr lang="en-US" b="true" sz="4310">
                <a:solidFill>
                  <a:srgbClr val="FFFFFF"/>
                </a:solidFill>
                <a:latin typeface="Canva Sans Bold"/>
                <a:ea typeface="Canva Sans Bold"/>
                <a:cs typeface="Canva Sans Bold"/>
                <a:sym typeface="Canva Sans Bold"/>
              </a:rPr>
              <a:t>Maker + Model i.e. </a:t>
            </a:r>
            <a:r>
              <a:rPr lang="en-US" b="true" sz="4310">
                <a:solidFill>
                  <a:srgbClr val="20B5EC"/>
                </a:solidFill>
                <a:latin typeface="Canva Sans Bold"/>
                <a:ea typeface="Canva Sans Bold"/>
                <a:cs typeface="Canva Sans Bold"/>
                <a:sym typeface="Canva Sans Bold"/>
              </a:rPr>
              <a:t>CarName Hyundai Creta</a:t>
            </a:r>
          </a:p>
          <a:p>
            <a:pPr algn="l">
              <a:lnSpc>
                <a:spcPts val="6034"/>
              </a:lnSpc>
              <a:spcBef>
                <a:spcPct val="0"/>
              </a:spcBef>
            </a:pPr>
          </a:p>
          <a:p>
            <a:pPr algn="l">
              <a:lnSpc>
                <a:spcPts val="6034"/>
              </a:lnSpc>
              <a:spcBef>
                <a:spcPct val="0"/>
              </a:spcBef>
            </a:pPr>
            <a:r>
              <a:rPr lang="en-US" b="true" sz="4310">
                <a:solidFill>
                  <a:srgbClr val="FBCB4A"/>
                </a:solidFill>
                <a:latin typeface="Canva Sans Bold"/>
                <a:ea typeface="Canva Sans Bold"/>
                <a:cs typeface="Canva Sans Bold"/>
                <a:sym typeface="Canva Sans Bold"/>
              </a:rPr>
              <a:t>db.cars.aggregate(</a:t>
            </a:r>
          </a:p>
          <a:p>
            <a:pPr algn="l">
              <a:lnSpc>
                <a:spcPts val="6034"/>
              </a:lnSpc>
              <a:spcBef>
                <a:spcPct val="0"/>
              </a:spcBef>
            </a:pPr>
            <a:r>
              <a:rPr lang="en-US" b="true" sz="4310">
                <a:solidFill>
                  <a:srgbClr val="FBCB4A"/>
                </a:solidFill>
                <a:latin typeface="Canva Sans Bold"/>
                <a:ea typeface="Canva Sans Bold"/>
                <a:cs typeface="Canva Sans Bold"/>
                <a:sym typeface="Canva Sans Bold"/>
              </a:rPr>
              <a:t>                 [ { </a:t>
            </a:r>
            <a:r>
              <a:rPr lang="en-US" b="true" sz="4310">
                <a:solidFill>
                  <a:srgbClr val="C1FF72"/>
                </a:solidFill>
                <a:latin typeface="Canva Sans Bold"/>
                <a:ea typeface="Canva Sans Bold"/>
                <a:cs typeface="Canva Sans Bold"/>
                <a:sym typeface="Canva Sans Bold"/>
              </a:rPr>
              <a:t>$match:</a:t>
            </a:r>
            <a:r>
              <a:rPr lang="en-US" b="true" sz="4310">
                <a:solidFill>
                  <a:srgbClr val="FBCB4A"/>
                </a:solidFill>
                <a:latin typeface="Canva Sans Bold"/>
                <a:ea typeface="Canva Sans Bold"/>
                <a:cs typeface="Canva Sans Bold"/>
                <a:sym typeface="Canva Sans Bold"/>
              </a:rPr>
              <a:t> { maker: "Hyundai" } }, </a:t>
            </a:r>
          </a:p>
          <a:p>
            <a:pPr algn="l">
              <a:lnSpc>
                <a:spcPts val="6034"/>
              </a:lnSpc>
              <a:spcBef>
                <a:spcPct val="0"/>
              </a:spcBef>
            </a:pPr>
            <a:r>
              <a:rPr lang="en-US" b="true" sz="4310">
                <a:solidFill>
                  <a:srgbClr val="FBCB4A"/>
                </a:solidFill>
                <a:latin typeface="Canva Sans Bold"/>
                <a:ea typeface="Canva Sans Bold"/>
                <a:cs typeface="Canva Sans Bold"/>
                <a:sym typeface="Canva Sans Bold"/>
              </a:rPr>
              <a:t>                   { </a:t>
            </a:r>
            <a:r>
              <a:rPr lang="en-US" b="true" sz="4310">
                <a:solidFill>
                  <a:srgbClr val="C1FF72"/>
                </a:solidFill>
                <a:latin typeface="Canva Sans Bold"/>
                <a:ea typeface="Canva Sans Bold"/>
                <a:cs typeface="Canva Sans Bold"/>
                <a:sym typeface="Canva Sans Bold"/>
              </a:rPr>
              <a:t>$project:</a:t>
            </a:r>
            <a:r>
              <a:rPr lang="en-US" b="true" sz="4310">
                <a:solidFill>
                  <a:srgbClr val="FBCB4A"/>
                </a:solidFill>
                <a:latin typeface="Canva Sans Bold"/>
                <a:ea typeface="Canva Sans Bold"/>
                <a:cs typeface="Canva Sans Bold"/>
                <a:sym typeface="Canva Sans Bold"/>
              </a:rPr>
              <a:t> { _id: 0, </a:t>
            </a:r>
          </a:p>
          <a:p>
            <a:pPr algn="l">
              <a:lnSpc>
                <a:spcPts val="6034"/>
              </a:lnSpc>
              <a:spcBef>
                <a:spcPct val="0"/>
              </a:spcBef>
            </a:pPr>
            <a:r>
              <a:rPr lang="en-US" b="true" sz="4310">
                <a:solidFill>
                  <a:srgbClr val="FBCB4A"/>
                </a:solidFill>
                <a:latin typeface="Canva Sans Bold"/>
                <a:ea typeface="Canva Sans Bold"/>
                <a:cs typeface="Canva Sans Bold"/>
                <a:sym typeface="Canva Sans Bold"/>
              </a:rPr>
              <a:t>                       CarName: { </a:t>
            </a:r>
            <a:r>
              <a:rPr lang="en-US" b="true" sz="4310">
                <a:solidFill>
                  <a:srgbClr val="C1FF72"/>
                </a:solidFill>
                <a:latin typeface="Canva Sans Bold"/>
                <a:ea typeface="Canva Sans Bold"/>
                <a:cs typeface="Canva Sans Bold"/>
                <a:sym typeface="Canva Sans Bold"/>
              </a:rPr>
              <a:t>$concat:</a:t>
            </a:r>
            <a:r>
              <a:rPr lang="en-US" b="true" sz="4310">
                <a:solidFill>
                  <a:srgbClr val="FBCB4A"/>
                </a:solidFill>
                <a:latin typeface="Canva Sans Bold"/>
                <a:ea typeface="Canva Sans Bold"/>
                <a:cs typeface="Canva Sans Bold"/>
                <a:sym typeface="Canva Sans Bold"/>
              </a:rPr>
              <a:t> ["$maker", " ",    </a:t>
            </a:r>
          </a:p>
          <a:p>
            <a:pPr algn="l">
              <a:lnSpc>
                <a:spcPts val="6034"/>
              </a:lnSpc>
              <a:spcBef>
                <a:spcPct val="0"/>
              </a:spcBef>
            </a:pPr>
            <a:r>
              <a:rPr lang="en-US" b="true" sz="4310">
                <a:solidFill>
                  <a:srgbClr val="FBCB4A"/>
                </a:solidFill>
                <a:latin typeface="Canva Sans Bold"/>
                <a:ea typeface="Canva Sans Bold"/>
                <a:cs typeface="Canva Sans Bold"/>
                <a:sym typeface="Canva Sans Bold"/>
              </a:rPr>
              <a:t>                                                                    "$model"] } } }] )</a:t>
            </a:r>
          </a:p>
          <a:p>
            <a:pPr algn="l">
              <a:lnSpc>
                <a:spcPts val="6034"/>
              </a:lnSpc>
              <a:spcBef>
                <a:spcPct val="0"/>
              </a:spcBef>
            </a:pP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02013"/>
            <a:ext cx="16495465" cy="5194471"/>
          </a:xfrm>
          <a:custGeom>
            <a:avLst/>
            <a:gdLst/>
            <a:ahLst/>
            <a:cxnLst/>
            <a:rect r="r" b="b" t="t" l="l"/>
            <a:pathLst>
              <a:path h="5194471" w="16495465">
                <a:moveTo>
                  <a:pt x="0" y="0"/>
                </a:moveTo>
                <a:lnTo>
                  <a:pt x="16495465" y="0"/>
                </a:lnTo>
                <a:lnTo>
                  <a:pt x="16495465" y="5194471"/>
                </a:lnTo>
                <a:lnTo>
                  <a:pt x="0" y="5194471"/>
                </a:lnTo>
                <a:lnTo>
                  <a:pt x="0" y="0"/>
                </a:lnTo>
                <a:close/>
              </a:path>
            </a:pathLst>
          </a:custGeom>
          <a:blipFill>
            <a:blip r:embed="rId2"/>
            <a:stretch>
              <a:fillRect l="0" t="0" r="-10348" b="0"/>
            </a:stretch>
          </a:blipFill>
        </p:spPr>
      </p:sp>
      <p:sp>
        <p:nvSpPr>
          <p:cNvPr name="TextBox 3" id="3"/>
          <p:cNvSpPr txBox="true"/>
          <p:nvPr/>
        </p:nvSpPr>
        <p:spPr>
          <a:xfrm rot="0">
            <a:off x="3498355" y="678834"/>
            <a:ext cx="10530007" cy="1004869"/>
          </a:xfrm>
          <a:prstGeom prst="rect">
            <a:avLst/>
          </a:prstGeom>
        </p:spPr>
        <p:txBody>
          <a:bodyPr anchor="t" rtlCol="false" tIns="0" lIns="0" bIns="0" rIns="0">
            <a:spAutoFit/>
          </a:bodyPr>
          <a:lstStyle/>
          <a:p>
            <a:pPr algn="ctr">
              <a:lnSpc>
                <a:spcPts val="8222"/>
              </a:lnSpc>
            </a:pPr>
            <a:r>
              <a:rPr lang="en-US" sz="5872" b="true">
                <a:solidFill>
                  <a:srgbClr val="FFFFFF"/>
                </a:solidFill>
                <a:latin typeface="Canva Sans Bold"/>
                <a:ea typeface="Canva Sans Bold"/>
                <a:cs typeface="Canva Sans Bold"/>
                <a:sym typeface="Canva Sans Bold"/>
              </a:rPr>
              <a:t>$regexMatch</a:t>
            </a:r>
          </a:p>
        </p:txBody>
      </p:sp>
      <p:sp>
        <p:nvSpPr>
          <p:cNvPr name="TextBox 4" id="4"/>
          <p:cNvSpPr txBox="true"/>
          <p:nvPr/>
        </p:nvSpPr>
        <p:spPr>
          <a:xfrm rot="0">
            <a:off x="1284908" y="8048934"/>
            <a:ext cx="15718185" cy="1868809"/>
          </a:xfrm>
          <a:prstGeom prst="rect">
            <a:avLst/>
          </a:prstGeom>
        </p:spPr>
        <p:txBody>
          <a:bodyPr anchor="t" rtlCol="false" tIns="0" lIns="0" bIns="0" rIns="0">
            <a:spAutoFit/>
          </a:bodyPr>
          <a:lstStyle/>
          <a:p>
            <a:pPr algn="l">
              <a:lnSpc>
                <a:spcPts val="4970"/>
              </a:lnSpc>
              <a:spcBef>
                <a:spcPct val="0"/>
              </a:spcBef>
            </a:pPr>
            <a:r>
              <a:rPr lang="en-US" b="true" sz="3550">
                <a:solidFill>
                  <a:srgbClr val="FFFFFF"/>
                </a:solidFill>
                <a:latin typeface="Canva Sans Bold"/>
                <a:ea typeface="Canva Sans Bold"/>
                <a:cs typeface="Canva Sans Bold"/>
                <a:sym typeface="Canva Sans Bold"/>
              </a:rPr>
              <a:t>Performs a regular expression (regex) pattern matching and returns true or false.</a:t>
            </a:r>
          </a:p>
          <a:p>
            <a:pPr algn="l">
              <a:lnSpc>
                <a:spcPts val="4970"/>
              </a:lnSpc>
              <a:spcBef>
                <a:spcPct val="0"/>
              </a:spcBef>
            </a:pP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477879"/>
            <a:ext cx="2148673" cy="625142"/>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4945586" y="315677"/>
            <a:ext cx="2898297" cy="2774040"/>
          </a:xfrm>
          <a:custGeom>
            <a:avLst/>
            <a:gdLst/>
            <a:ahLst/>
            <a:cxnLst/>
            <a:rect r="r" b="b" t="t" l="l"/>
            <a:pathLst>
              <a:path h="2774040" w="2898297">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088267" y="147001"/>
            <a:ext cx="523835" cy="1116702"/>
          </a:xfrm>
          <a:custGeom>
            <a:avLst/>
            <a:gdLst/>
            <a:ahLst/>
            <a:cxnLst/>
            <a:rect r="r" b="b" t="t" l="l"/>
            <a:pathLst>
              <a:path h="1116702" w="523835">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31660" y="567848"/>
            <a:ext cx="1665907" cy="366950"/>
          </a:xfrm>
          <a:prstGeom prst="rect">
            <a:avLst/>
          </a:prstGeom>
        </p:spPr>
        <p:txBody>
          <a:bodyPr anchor="t" rtlCol="false" tIns="0" lIns="0" bIns="0" rIns="0">
            <a:spAutoFit/>
          </a:bodyPr>
          <a:lstStyle/>
          <a:p>
            <a:pPr algn="l">
              <a:lnSpc>
                <a:spcPts val="2897"/>
              </a:lnSpc>
              <a:spcBef>
                <a:spcPct val="0"/>
              </a:spcBef>
            </a:pPr>
            <a:r>
              <a:rPr lang="en-US" sz="2069">
                <a:solidFill>
                  <a:srgbClr val="FFFFFF"/>
                </a:solidFill>
                <a:latin typeface="Poppins"/>
                <a:ea typeface="Poppins"/>
                <a:cs typeface="Poppins"/>
                <a:sym typeface="Poppins"/>
              </a:rPr>
              <a:t>MPRASHANT</a:t>
            </a:r>
          </a:p>
        </p:txBody>
      </p:sp>
      <p:sp>
        <p:nvSpPr>
          <p:cNvPr name="TextBox 8" id="8"/>
          <p:cNvSpPr txBox="true"/>
          <p:nvPr/>
        </p:nvSpPr>
        <p:spPr>
          <a:xfrm rot="0">
            <a:off x="2373380" y="1905635"/>
            <a:ext cx="14885920" cy="7586710"/>
          </a:xfrm>
          <a:prstGeom prst="rect">
            <a:avLst/>
          </a:prstGeom>
        </p:spPr>
        <p:txBody>
          <a:bodyPr anchor="t" rtlCol="false" tIns="0" lIns="0" bIns="0" rIns="0">
            <a:spAutoFit/>
          </a:bodyPr>
          <a:lstStyle/>
          <a:p>
            <a:pPr algn="l">
              <a:lnSpc>
                <a:spcPts val="6034"/>
              </a:lnSpc>
              <a:spcBef>
                <a:spcPct val="0"/>
              </a:spcBef>
            </a:pPr>
            <a:r>
              <a:rPr lang="en-US" b="true" sz="4310">
                <a:solidFill>
                  <a:srgbClr val="FFFFFF"/>
                </a:solidFill>
                <a:latin typeface="Canva Sans Bold"/>
                <a:ea typeface="Canva Sans Bold"/>
                <a:cs typeface="Canva Sans Bold"/>
                <a:sym typeface="Canva Sans Bold"/>
              </a:rPr>
              <a:t>Add a</a:t>
            </a:r>
            <a:r>
              <a:rPr lang="en-US" b="true" sz="4310">
                <a:solidFill>
                  <a:srgbClr val="FFFFFF"/>
                </a:solidFill>
                <a:latin typeface="Canva Sans Bold"/>
                <a:ea typeface="Canva Sans Bold"/>
                <a:cs typeface="Canva Sans Bold"/>
                <a:sym typeface="Canva Sans Bold"/>
              </a:rPr>
              <a:t> flag is_diesel = true/false for each car</a:t>
            </a:r>
          </a:p>
          <a:p>
            <a:pPr algn="l">
              <a:lnSpc>
                <a:spcPts val="6034"/>
              </a:lnSpc>
              <a:spcBef>
                <a:spcPct val="0"/>
              </a:spcBef>
            </a:pPr>
            <a:r>
              <a:rPr lang="en-US" b="true" sz="4310">
                <a:solidFill>
                  <a:srgbClr val="FFFFFF"/>
                </a:solidFill>
                <a:latin typeface="Canva Sans Bold"/>
                <a:ea typeface="Canva Sans Bold"/>
                <a:cs typeface="Canva Sans Bold"/>
                <a:sym typeface="Canva Sans Bold"/>
              </a:rPr>
              <a:t> </a:t>
            </a:r>
          </a:p>
          <a:p>
            <a:pPr algn="l">
              <a:lnSpc>
                <a:spcPts val="6034"/>
              </a:lnSpc>
              <a:spcBef>
                <a:spcPct val="0"/>
              </a:spcBef>
            </a:pPr>
            <a:r>
              <a:rPr lang="en-US" b="true" sz="4310">
                <a:solidFill>
                  <a:srgbClr val="E6DE22"/>
                </a:solidFill>
                <a:latin typeface="Canva Sans Bold"/>
                <a:ea typeface="Canva Sans Bold"/>
                <a:cs typeface="Canva Sans Bold"/>
                <a:sym typeface="Canva Sans Bold"/>
              </a:rPr>
              <a:t>db.cars.aggregate([</a:t>
            </a:r>
          </a:p>
          <a:p>
            <a:pPr algn="l">
              <a:lnSpc>
                <a:spcPts val="6034"/>
              </a:lnSpc>
              <a:spcBef>
                <a:spcPct val="0"/>
              </a:spcBef>
            </a:pPr>
            <a:r>
              <a:rPr lang="en-US" b="true" sz="4310">
                <a:solidFill>
                  <a:srgbClr val="E6DE22"/>
                </a:solidFill>
                <a:latin typeface="Canva Sans Bold"/>
                <a:ea typeface="Canva Sans Bold"/>
                <a:cs typeface="Canva Sans Bold"/>
                <a:sym typeface="Canva Sans Bold"/>
              </a:rPr>
              <a:t>   { $project: { model: 1, _id: 0, </a:t>
            </a:r>
          </a:p>
          <a:p>
            <a:pPr algn="l">
              <a:lnSpc>
                <a:spcPts val="6034"/>
              </a:lnSpc>
              <a:spcBef>
                <a:spcPct val="0"/>
              </a:spcBef>
            </a:pPr>
            <a:r>
              <a:rPr lang="en-US" b="true" sz="4310">
                <a:solidFill>
                  <a:srgbClr val="E6DE22"/>
                </a:solidFill>
                <a:latin typeface="Canva Sans Bold"/>
                <a:ea typeface="Canva Sans Bold"/>
                <a:cs typeface="Canva Sans Bold"/>
                <a:sym typeface="Canva Sans Bold"/>
              </a:rPr>
              <a:t>       </a:t>
            </a:r>
            <a:r>
              <a:rPr lang="en-US" b="true" sz="4310">
                <a:solidFill>
                  <a:srgbClr val="38B6FF"/>
                </a:solidFill>
                <a:latin typeface="Canva Sans Bold"/>
                <a:ea typeface="Canva Sans Bold"/>
                <a:cs typeface="Canva Sans Bold"/>
                <a:sym typeface="Canva Sans Bold"/>
              </a:rPr>
              <a:t>is_diesel</a:t>
            </a:r>
            <a:r>
              <a:rPr lang="en-US" b="true" sz="4310">
                <a:solidFill>
                  <a:srgbClr val="E6DE22"/>
                </a:solidFill>
                <a:latin typeface="Canva Sans Bold"/>
                <a:ea typeface="Canva Sans Bold"/>
                <a:cs typeface="Canva Sans Bold"/>
                <a:sym typeface="Canva Sans Bold"/>
              </a:rPr>
              <a:t>: </a:t>
            </a:r>
          </a:p>
          <a:p>
            <a:pPr algn="l">
              <a:lnSpc>
                <a:spcPts val="6034"/>
              </a:lnSpc>
              <a:spcBef>
                <a:spcPct val="0"/>
              </a:spcBef>
            </a:pPr>
            <a:r>
              <a:rPr lang="en-US" b="true" sz="4310">
                <a:solidFill>
                  <a:srgbClr val="E6DE22"/>
                </a:solidFill>
                <a:latin typeface="Canva Sans Bold"/>
                <a:ea typeface="Canva Sans Bold"/>
                <a:cs typeface="Canva Sans Bold"/>
                <a:sym typeface="Canva Sans Bold"/>
              </a:rPr>
              <a:t>               </a:t>
            </a:r>
            <a:r>
              <a:rPr lang="en-US" b="true" sz="4310">
                <a:solidFill>
                  <a:srgbClr val="C1FF72"/>
                </a:solidFill>
                <a:latin typeface="Canva Sans Bold"/>
                <a:ea typeface="Canva Sans Bold"/>
                <a:cs typeface="Canva Sans Bold"/>
                <a:sym typeface="Canva Sans Bold"/>
              </a:rPr>
              <a:t>{ $regexMatch: </a:t>
            </a:r>
          </a:p>
          <a:p>
            <a:pPr algn="l">
              <a:lnSpc>
                <a:spcPts val="6034"/>
              </a:lnSpc>
              <a:spcBef>
                <a:spcPct val="0"/>
              </a:spcBef>
            </a:pPr>
            <a:r>
              <a:rPr lang="en-US" b="true" sz="4310">
                <a:solidFill>
                  <a:srgbClr val="C1FF72"/>
                </a:solidFill>
                <a:latin typeface="Canva Sans Bold"/>
                <a:ea typeface="Canva Sans Bold"/>
                <a:cs typeface="Canva Sans Bold"/>
                <a:sym typeface="Canva Sans Bold"/>
              </a:rPr>
              <a:t>                            { </a:t>
            </a:r>
            <a:r>
              <a:rPr lang="en-US" b="true" sz="4310">
                <a:solidFill>
                  <a:srgbClr val="38B6FF"/>
                </a:solidFill>
                <a:latin typeface="Canva Sans Bold"/>
                <a:ea typeface="Canva Sans Bold"/>
                <a:cs typeface="Canva Sans Bold"/>
                <a:sym typeface="Canva Sans Bold"/>
              </a:rPr>
              <a:t>input: "$fuel_type"</a:t>
            </a:r>
            <a:r>
              <a:rPr lang="en-US" b="true" sz="4310">
                <a:solidFill>
                  <a:srgbClr val="C1FF72"/>
                </a:solidFill>
                <a:latin typeface="Canva Sans Bold"/>
                <a:ea typeface="Canva Sans Bold"/>
                <a:cs typeface="Canva Sans Bold"/>
                <a:sym typeface="Canva Sans Bold"/>
              </a:rPr>
              <a:t>, </a:t>
            </a:r>
          </a:p>
          <a:p>
            <a:pPr algn="l">
              <a:lnSpc>
                <a:spcPts val="6034"/>
              </a:lnSpc>
              <a:spcBef>
                <a:spcPct val="0"/>
              </a:spcBef>
            </a:pPr>
            <a:r>
              <a:rPr lang="en-US" b="true" sz="4310">
                <a:solidFill>
                  <a:srgbClr val="C1FF72"/>
                </a:solidFill>
                <a:latin typeface="Canva Sans Bold"/>
                <a:ea typeface="Canva Sans Bold"/>
                <a:cs typeface="Canva Sans Bold"/>
                <a:sym typeface="Canva Sans Bold"/>
              </a:rPr>
              <a:t>                               </a:t>
            </a:r>
            <a:r>
              <a:rPr lang="en-US" b="true" sz="4310">
                <a:solidFill>
                  <a:srgbClr val="38B6FF"/>
                </a:solidFill>
                <a:latin typeface="Canva Sans Bold"/>
                <a:ea typeface="Canva Sans Bold"/>
                <a:cs typeface="Canva Sans Bold"/>
                <a:sym typeface="Canva Sans Bold"/>
              </a:rPr>
              <a:t>regex: "Die"</a:t>
            </a:r>
            <a:r>
              <a:rPr lang="en-US" b="true" sz="4310">
                <a:solidFill>
                  <a:srgbClr val="C1FF72"/>
                </a:solidFill>
                <a:latin typeface="Canva Sans Bold"/>
                <a:ea typeface="Canva Sans Bold"/>
                <a:cs typeface="Canva Sans Bold"/>
                <a:sym typeface="Canva Sans Bold"/>
              </a:rPr>
              <a:t> } </a:t>
            </a:r>
          </a:p>
          <a:p>
            <a:pPr algn="l">
              <a:lnSpc>
                <a:spcPts val="6034"/>
              </a:lnSpc>
              <a:spcBef>
                <a:spcPct val="0"/>
              </a:spcBef>
            </a:pPr>
            <a:r>
              <a:rPr lang="en-US" b="true" sz="4310">
                <a:solidFill>
                  <a:srgbClr val="C1FF72"/>
                </a:solidFill>
                <a:latin typeface="Canva Sans Bold"/>
                <a:ea typeface="Canva Sans Bold"/>
                <a:cs typeface="Canva Sans Bold"/>
                <a:sym typeface="Canva Sans Bold"/>
              </a:rPr>
              <a:t>                }</a:t>
            </a:r>
            <a:r>
              <a:rPr lang="en-US" b="true" sz="4310">
                <a:solidFill>
                  <a:srgbClr val="E6DE22"/>
                </a:solidFill>
                <a:latin typeface="Canva Sans Bold"/>
                <a:ea typeface="Canva Sans Bold"/>
                <a:cs typeface="Canva Sans Bold"/>
                <a:sym typeface="Canva Sans Bold"/>
              </a:rPr>
              <a:t> } }])</a:t>
            </a:r>
          </a:p>
          <a:p>
            <a:pPr algn="l">
              <a:lnSpc>
                <a:spcPts val="6034"/>
              </a:lnSpc>
              <a:spcBef>
                <a:spcPct val="0"/>
              </a:spcBef>
            </a:pPr>
          </a:p>
        </p:txBody>
      </p:sp>
    </p:spTree>
  </p:cSld>
  <p:clrMapOvr>
    <a:masterClrMapping/>
  </p:clrMapOvr>
</p:sld>
</file>

<file path=ppt/slides/slide99.xml><?xml version="1.0" encoding="utf-8"?>
<p:sld xmlns:p="http://schemas.openxmlformats.org/presentationml/2006/main" xmlns:a="http://schemas.openxmlformats.org/drawingml/2006/main">
  <p:cSld>
    <p:bg>
      <p:bgPr>
        <a:solidFill>
          <a:srgbClr val="000002"/>
        </a:solidFill>
      </p:bgPr>
    </p:bg>
    <p:spTree>
      <p:nvGrpSpPr>
        <p:cNvPr id="1" name=""/>
        <p:cNvGrpSpPr/>
        <p:nvPr/>
      </p:nvGrpSpPr>
      <p:grpSpPr>
        <a:xfrm>
          <a:off x="0" y="0"/>
          <a:ext cx="0" cy="0"/>
          <a:chOff x="0" y="0"/>
          <a:chExt cx="0" cy="0"/>
        </a:xfrm>
      </p:grpSpPr>
      <p:sp>
        <p:nvSpPr>
          <p:cNvPr name="TextBox 2" id="2"/>
          <p:cNvSpPr txBox="true"/>
          <p:nvPr/>
        </p:nvSpPr>
        <p:spPr>
          <a:xfrm rot="0">
            <a:off x="7901702" y="4274503"/>
            <a:ext cx="2484596"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OUT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DAGMvEWWNiA</dc:identifier>
  <dcterms:modified xsi:type="dcterms:W3CDTF">2011-08-01T06:04:30Z</dcterms:modified>
  <cp:revision>1</cp:revision>
  <dc:title>MongoDB</dc:title>
</cp:coreProperties>
</file>